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1" r:id="rId3"/>
    <p:sldId id="329" r:id="rId4"/>
    <p:sldId id="347" r:id="rId5"/>
    <p:sldId id="327" r:id="rId6"/>
    <p:sldId id="331" r:id="rId7"/>
    <p:sldId id="332" r:id="rId8"/>
    <p:sldId id="333" r:id="rId9"/>
    <p:sldId id="328" r:id="rId10"/>
    <p:sldId id="334" r:id="rId11"/>
    <p:sldId id="335" r:id="rId12"/>
    <p:sldId id="336" r:id="rId13"/>
    <p:sldId id="330" r:id="rId14"/>
    <p:sldId id="337" r:id="rId15"/>
    <p:sldId id="339" r:id="rId16"/>
    <p:sldId id="340" r:id="rId17"/>
    <p:sldId id="341" r:id="rId18"/>
    <p:sldId id="342" r:id="rId19"/>
    <p:sldId id="338" r:id="rId20"/>
    <p:sldId id="343" r:id="rId21"/>
    <p:sldId id="344" r:id="rId22"/>
    <p:sldId id="345" r:id="rId23"/>
    <p:sldId id="346" r:id="rId24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961"/>
    <a:srgbClr val="5F86CD"/>
    <a:srgbClr val="A3C369"/>
    <a:srgbClr val="355EA9"/>
    <a:srgbClr val="00009A"/>
    <a:srgbClr val="0033CC"/>
    <a:srgbClr val="3B3BFF"/>
    <a:srgbClr val="0000CC"/>
    <a:srgbClr val="004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94660"/>
  </p:normalViewPr>
  <p:slideViewPr>
    <p:cSldViewPr snapToGrid="0">
      <p:cViewPr varScale="1">
        <p:scale>
          <a:sx n="93" d="100"/>
          <a:sy n="93" d="100"/>
        </p:scale>
        <p:origin x="265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REVENUE AND FISCAL AFFAIRS OFFICE </a:t>
            </a:r>
          </a:p>
          <a:p>
            <a:pPr>
              <a:defRPr/>
            </a:pPr>
            <a:r>
              <a:rPr lang="en-US"/>
              <a:t>APPROPRIATED FTE'S - FY20/21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Data!$F$29</c:f>
              <c:strCache>
                <c:ptCount val="1"/>
                <c:pt idx="0">
                  <c:v>FY20-21</c:v>
                </c:pt>
              </c:strCache>
            </c:strRef>
          </c:tx>
          <c:dPt>
            <c:idx val="0"/>
            <c:bubble3D val="0"/>
            <c:spPr>
              <a:solidFill>
                <a:srgbClr val="5B9BD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D70-41FE-B630-D8513A5F4D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D70-41FE-B630-D8513A5F4D02}"/>
              </c:ext>
            </c:extLst>
          </c:dPt>
          <c:dPt>
            <c:idx val="2"/>
            <c:bubble3D val="0"/>
            <c:spPr>
              <a:solidFill>
                <a:srgbClr val="A3C369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D70-41FE-B630-D8513A5F4D02}"/>
              </c:ext>
            </c:extLst>
          </c:dPt>
          <c:dLbls>
            <c:dLbl>
              <c:idx val="0"/>
              <c:layout>
                <c:manualLayout>
                  <c:x val="-1.0803601409684034E-2"/>
                  <c:y val="-0.2961499474137612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B54DEEC-2843-4B31-BC56-073E102605D5}" type="CATEGORYNAME">
                      <a:rPr lang="en-US" sz="16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[CATEGORY NAME]</a:t>
                    </a:fld>
                    <a:r>
                      <a:rPr lang="en-US" sz="1600" baseline="0">
                        <a:solidFill>
                          <a:schemeClr val="tx1"/>
                        </a:solidFill>
                      </a:rPr>
                      <a:t> 46.95 </a:t>
                    </a:r>
                    <a:fld id="{23B7FD56-A3B5-4CAE-B070-E3A756DD9FEE}" type="PERCENTAGE">
                      <a:rPr lang="en-US" sz="16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[PERCENTAGE]</a:t>
                    </a:fld>
                    <a:endParaRPr lang="en-US" sz="1600" baseline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5B9BD5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832319168499903"/>
                      <c:h val="0.1283784940781024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D70-41FE-B630-D8513A5F4D02}"/>
                </c:ext>
              </c:extLst>
            </c:dLbl>
            <c:dLbl>
              <c:idx val="1"/>
              <c:layout>
                <c:manualLayout>
                  <c:x val="-0.17632141429289408"/>
                  <c:y val="-0.1146469458881818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221C834-8B2E-4629-9D48-6612F37FB210}" type="CATEGORYNAME">
                      <a:rPr lang="en-US" sz="1600" baseline="0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[CATEGORY NAME]</a:t>
                    </a:fld>
                    <a:r>
                      <a:rPr lang="en-US" baseline="0"/>
                      <a:t> </a:t>
                    </a: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sz="1600" baseline="0"/>
                      <a:t> </a:t>
                    </a:r>
                    <a:fld id="{53DF38E5-FA74-43EC-8C53-49670F6B9A2A}" type="PERCENTAGE">
                      <a:rPr lang="en-US" sz="1600" baseline="0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[PERCENTAGE]</a:t>
                    </a:fld>
                    <a:endParaRPr lang="en-US" sz="1600" baseline="0"/>
                  </a:p>
                </c:rich>
              </c:tx>
              <c:spPr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D70-41FE-B630-D8513A5F4D02}"/>
                </c:ext>
              </c:extLst>
            </c:dLbl>
            <c:dLbl>
              <c:idx val="2"/>
              <c:layout>
                <c:manualLayout>
                  <c:x val="5.0192607632754127E-2"/>
                  <c:y val="-0.2186733469687600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E1BB421-DA53-417A-B9B4-44557AE77CED}" type="CATEGORYNAME">
                      <a:rPr lang="en-US" sz="1600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[CATEGORY NAME]</a:t>
                    </a:fld>
                    <a:r>
                      <a:rPr lang="en-US" sz="1600" baseline="0" dirty="0"/>
                      <a:t> </a:t>
                    </a: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fld id="{61471FFC-1319-453E-B1B9-B6C83B9EB9D3}" type="VALUE">
                      <a:rPr lang="en-US" sz="1600" baseline="0" smtClean="0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r>
                      <a:rPr lang="en-US" sz="1600" baseline="0" dirty="0"/>
                      <a:t> </a:t>
                    </a:r>
                    <a:fld id="{C2C034D4-608D-483A-A36C-E44C5FCAEFB3}" type="PERCENTAGE">
                      <a:rPr lang="en-US" sz="1600" baseline="0" smtClean="0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[PERCENTAGE]</a:t>
                    </a:fld>
                    <a:endParaRPr lang="en-US" sz="1600" baseline="0" dirty="0"/>
                  </a:p>
                </c:rich>
              </c:tx>
              <c:spPr>
                <a:solidFill>
                  <a:srgbClr val="A3C369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793226487746857"/>
                      <c:h val="0.119715452955135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D70-41FE-B630-D8513A5F4D02}"/>
                </c:ext>
              </c:extLst>
            </c:dLbl>
            <c:spPr>
              <a:solidFill>
                <a:schemeClr val="tx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Data!$E$30:$E$32</c:f>
              <c:strCache>
                <c:ptCount val="3"/>
                <c:pt idx="0">
                  <c:v>State FTE</c:v>
                </c:pt>
                <c:pt idx="1">
                  <c:v>Federal FTE</c:v>
                </c:pt>
                <c:pt idx="2">
                  <c:v>Other FTE</c:v>
                </c:pt>
              </c:strCache>
            </c:strRef>
          </c:cat>
          <c:val>
            <c:numRef>
              <c:f>Data!$F$30:$F$32</c:f>
              <c:numCache>
                <c:formatCode>General</c:formatCode>
                <c:ptCount val="3"/>
                <c:pt idx="0">
                  <c:v>46.95</c:v>
                </c:pt>
                <c:pt idx="1">
                  <c:v>0</c:v>
                </c:pt>
                <c:pt idx="2" formatCode="0.00">
                  <c:v>35.299999999999997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D70-41FE-B630-D8513A5F4D0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8458936881066732"/>
          <c:y val="0.16823679078615211"/>
          <c:w val="0.49855046521220853"/>
          <c:h val="0.68597544196879001"/>
        </c:manualLayout>
      </c:layout>
      <c:pie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C38-4A67-A8E6-2644108AFF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C38-4A67-A8E6-2644108AFF8B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2FCA766-A8AA-4BD7-AC3F-05440F2C7530}" type="VALUE">
                      <a:rPr lang="en-US" sz="2400"/>
                      <a:pPr>
                        <a:defRPr sz="2400"/>
                      </a:pPr>
                      <a:t>[VALUE]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C38-4A67-A8E6-2644108AFF8B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AF7462A-A527-4032-B183-ADA5864AE361}" type="VALUE">
                      <a:rPr lang="en-US" sz="2400"/>
                      <a:pPr>
                        <a:defRPr sz="2400"/>
                      </a:pPr>
                      <a:t>[VALUE]</a:t>
                    </a:fld>
                    <a:r>
                      <a:rPr lang="en-US" sz="2400" baseline="0"/>
                      <a:t> </a:t>
                    </a:r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C38-4A67-A8E6-2644108AFF8B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Data!$L$13:$L$14</c:f>
              <c:strCache>
                <c:ptCount val="2"/>
                <c:pt idx="0">
                  <c:v>Risk</c:v>
                </c:pt>
                <c:pt idx="1">
                  <c:v>Non Risk</c:v>
                </c:pt>
              </c:strCache>
            </c:strRef>
          </c:cat>
          <c:val>
            <c:numRef>
              <c:f>Data!$M$13:$M$14</c:f>
              <c:numCache>
                <c:formatCode>0%</c:formatCode>
                <c:ptCount val="2"/>
                <c:pt idx="0">
                  <c:v>0.23287671232876711</c:v>
                </c:pt>
                <c:pt idx="1">
                  <c:v>0.76712328767123283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38-4A67-A8E6-2644108AFF8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0.25501</cdr:x>
      <cdr:y>0.03759</cdr:y>
    </cdr:from>
    <cdr:to>
      <cdr:x>0.87614</cdr:x>
      <cdr:y>0.17168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99587" y="235670"/>
          <a:ext cx="5357567" cy="840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1"/>
            <a:t>REVENUE AND FISCAL AFFAIRS OFFICE</a:t>
          </a:r>
        </a:p>
        <a:p xmlns:a="http://schemas.openxmlformats.org/drawingml/2006/main">
          <a:pPr algn="ctr"/>
          <a:r>
            <a:rPr lang="en-US" sz="1800" b="1"/>
            <a:t>EMPLOYEES ELIGIBLE</a:t>
          </a:r>
          <a:r>
            <a:rPr lang="en-US" sz="1800" b="1" baseline="0"/>
            <a:t> TO RETIRE IN 5 YEARS - 1/2021</a:t>
          </a:r>
          <a:endParaRPr lang="en-US" sz="1800" b="1"/>
        </a:p>
      </cdr:txBody>
    </cdr:sp>
  </cdr:relSizeAnchor>
  <cdr:relSizeAnchor xmlns:cdr="http://schemas.openxmlformats.org/drawingml/2006/chartDrawing">
    <cdr:from>
      <cdr:x>0.00911</cdr:x>
      <cdr:y>0.16541</cdr:y>
    </cdr:from>
    <cdr:to>
      <cdr:x>0.30601</cdr:x>
      <cdr:y>0.30952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8557" y="1036948"/>
          <a:ext cx="2560948" cy="9034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0.01182</cdr:x>
      <cdr:y>0.14844</cdr:y>
    </cdr:from>
    <cdr:to>
      <cdr:x>0.34515</cdr:x>
      <cdr:y>0.30222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5265" y="654515"/>
          <a:ext cx="2123385" cy="6780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/>
            <a:t>ELIGIBLE TO RETIRE IN 5 YEARS</a:t>
          </a:r>
        </a:p>
      </cdr:txBody>
    </cdr:sp>
  </cdr:relSizeAnchor>
  <cdr:relSizeAnchor xmlns:cdr="http://schemas.openxmlformats.org/drawingml/2006/chartDrawing">
    <cdr:from>
      <cdr:x>0.04164</cdr:x>
      <cdr:y>0.28918</cdr:y>
    </cdr:from>
    <cdr:to>
      <cdr:x>0.14186</cdr:x>
      <cdr:y>0.41074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65230" y="1275113"/>
          <a:ext cx="638423" cy="536003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3200" b="1" dirty="0">
              <a:solidFill>
                <a:srgbClr val="00B050"/>
              </a:solidFill>
            </a:rPr>
            <a:t>17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75" cy="466725"/>
          </a:xfrm>
          <a:prstGeom prst="rect">
            <a:avLst/>
          </a:prstGeom>
        </p:spPr>
        <p:txBody>
          <a:bodyPr vert="horz" lIns="91404" tIns="45700" rIns="91404" bIns="4570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4"/>
            <a:ext cx="3038475" cy="466725"/>
          </a:xfrm>
          <a:prstGeom prst="rect">
            <a:avLst/>
          </a:prstGeom>
        </p:spPr>
        <p:txBody>
          <a:bodyPr vert="horz" lIns="91404" tIns="45700" rIns="91404" bIns="45700" rtlCol="0"/>
          <a:lstStyle>
            <a:lvl1pPr algn="r">
              <a:defRPr sz="1200"/>
            </a:lvl1pPr>
          </a:lstStyle>
          <a:p>
            <a:fld id="{64BB30DF-7AC1-4D92-9206-DFBF795D812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679"/>
            <a:ext cx="3038475" cy="466725"/>
          </a:xfrm>
          <a:prstGeom prst="rect">
            <a:avLst/>
          </a:prstGeom>
        </p:spPr>
        <p:txBody>
          <a:bodyPr vert="horz" lIns="91404" tIns="45700" rIns="91404" bIns="4570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9"/>
            <a:ext cx="3038475" cy="466725"/>
          </a:xfrm>
          <a:prstGeom prst="rect">
            <a:avLst/>
          </a:prstGeom>
        </p:spPr>
        <p:txBody>
          <a:bodyPr vert="horz" lIns="91404" tIns="45700" rIns="91404" bIns="45700" rtlCol="0" anchor="b"/>
          <a:lstStyle>
            <a:lvl1pPr algn="r">
              <a:defRPr sz="1200"/>
            </a:lvl1pPr>
          </a:lstStyle>
          <a:p>
            <a:fld id="{C729B92E-2C40-423F-A1D2-846A72CE0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9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6434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2" y="5"/>
            <a:ext cx="3037840" cy="466434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r">
              <a:defRPr sz="1200"/>
            </a:lvl1pPr>
          </a:lstStyle>
          <a:p>
            <a:fld id="{62B0DE36-4E1B-42E2-9E29-FF0F8F4495B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2" tIns="46566" rIns="93132" bIns="465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32" tIns="46566" rIns="93132" bIns="4656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1"/>
            <a:ext cx="3037840" cy="466433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2" y="8829971"/>
            <a:ext cx="3037840" cy="466433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r">
              <a:defRPr sz="1200"/>
            </a:lvl1pPr>
          </a:lstStyle>
          <a:p>
            <a:fld id="{AED30B10-ACDF-437D-8EA1-F1EC5E61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28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5D374-879E-4A6B-BC2F-17B8E4DF17E1}" type="datetime1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68C1-4BAA-41BB-91C6-7C911174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4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E387-014E-43B5-AA9A-CF084A3FFB1D}" type="datetime1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68C1-4BAA-41BB-91C6-7C911174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4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4996-C1B4-419C-BD36-A302DA06BB8C}" type="datetime1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68C1-4BAA-41BB-91C6-7C911174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94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26E3-2113-4F94-A705-4E875F0A657B}" type="datetime1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68C1-4BAA-41BB-91C6-7C911174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8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FA19-8AFC-4BE5-A311-8B1C59D33083}" type="datetime1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68C1-4BAA-41BB-91C6-7C911174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2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9A32-A65E-45B9-BC4C-853CCBA754D2}" type="datetime1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68C1-4BAA-41BB-91C6-7C911174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2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92A7-FED9-4996-AC3A-ACB47E55C34E}" type="datetime1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68C1-4BAA-41BB-91C6-7C911174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7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50ED-F5C5-4D1F-B7EA-64370434C9F5}" type="datetime1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68C1-4BAA-41BB-91C6-7C911174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5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2279-6C0B-4FC9-93AE-7B08FE2A9FA2}" type="datetime1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68C1-4BAA-41BB-91C6-7C911174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3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C61CD-0F24-49BE-9F52-21FDEA6E5825}" type="datetime1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68C1-4BAA-41BB-91C6-7C911174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1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FBC0-5D3B-48EF-A7C7-7D1593A9D254}" type="datetime1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68C1-4BAA-41BB-91C6-7C911174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3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5D1C9-D7B9-47F1-83B9-2ABF8E8E0F63}" type="datetime1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768C1-4BAA-41BB-91C6-7C911174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8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aul.Athey@rfa.sc.gov" TargetMode="External"/><Relationship Id="rId2" Type="http://schemas.openxmlformats.org/officeDocument/2006/relationships/hyperlink" Target="mailto:Frank.Rainwater@rfa.sc.gov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mailto:Sandra.Kelly@rfa.sc.gov" TargetMode="External"/><Relationship Id="rId4" Type="http://schemas.openxmlformats.org/officeDocument/2006/relationships/hyperlink" Target="mailto:Carrie.Bundrick@rfa.sc.gov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hs.gov/hipaa/" TargetMode="External"/><Relationship Id="rId13" Type="http://schemas.openxmlformats.org/officeDocument/2006/relationships/hyperlink" Target="http://rfa.sc.gov/budget" TargetMode="External"/><Relationship Id="rId3" Type="http://schemas.openxmlformats.org/officeDocument/2006/relationships/hyperlink" Target="http://rfa.sc.gov/healthcare" TargetMode="External"/><Relationship Id="rId7" Type="http://schemas.openxmlformats.org/officeDocument/2006/relationships/hyperlink" Target="http://rfa.sc.gov/healthcare/utilization" TargetMode="External"/><Relationship Id="rId12" Type="http://schemas.openxmlformats.org/officeDocument/2006/relationships/hyperlink" Target="http://rfa.sc.gov/econ" TargetMode="External"/><Relationship Id="rId2" Type="http://schemas.openxmlformats.org/officeDocument/2006/relationships/hyperlink" Target="http://rfa.sc.gov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fa.sc.gov/e911/cmrs" TargetMode="External"/><Relationship Id="rId11" Type="http://schemas.openxmlformats.org/officeDocument/2006/relationships/hyperlink" Target="http://rfa.sc.gov/e911" TargetMode="External"/><Relationship Id="rId5" Type="http://schemas.openxmlformats.org/officeDocument/2006/relationships/hyperlink" Target="http://rfa.sc.gov/about" TargetMode="External"/><Relationship Id="rId15" Type="http://schemas.openxmlformats.org/officeDocument/2006/relationships/image" Target="../media/image3.jpeg"/><Relationship Id="rId10" Type="http://schemas.openxmlformats.org/officeDocument/2006/relationships/hyperlink" Target="http://orsshare/BusinessServices/SitePages/Home.aspx" TargetMode="External"/><Relationship Id="rId4" Type="http://schemas.openxmlformats.org/officeDocument/2006/relationships/hyperlink" Target="http://rfa.sc.gov/mapping" TargetMode="External"/><Relationship Id="rId9" Type="http://schemas.openxmlformats.org/officeDocument/2006/relationships/hyperlink" Target="http://orsshare/IT/SitePages/Home.aspx" TargetMode="External"/><Relationship Id="rId14" Type="http://schemas.openxmlformats.org/officeDocument/2006/relationships/hyperlink" Target="http://rfa.sc.gov/geodeti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1" y="102743"/>
            <a:ext cx="6655369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54112" y="184935"/>
            <a:ext cx="6517350" cy="8763856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87" y="5659410"/>
            <a:ext cx="1362545" cy="1337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7F748839-501B-444A-82C5-D500E2538D12}"/>
              </a:ext>
            </a:extLst>
          </p:cNvPr>
          <p:cNvSpPr txBox="1">
            <a:spLocks/>
          </p:cNvSpPr>
          <p:nvPr/>
        </p:nvSpPr>
        <p:spPr>
          <a:xfrm>
            <a:off x="0" y="2147299"/>
            <a:ext cx="6858000" cy="2582895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0000" lnSpcReduction="20000"/>
          </a:bodyPr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rgbClr val="002060"/>
                </a:solidFill>
                <a:latin typeface="Franklin Gothic Medium" panose="020B06030201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FY2021-22 </a:t>
            </a:r>
            <a:r>
              <a:rPr lang="en-US" cap="small" dirty="0"/>
              <a:t>Budget Hearing</a:t>
            </a:r>
            <a:br>
              <a:rPr lang="en-US" dirty="0"/>
            </a:br>
            <a:br>
              <a:rPr lang="en-US" dirty="0"/>
            </a:br>
            <a:br>
              <a:rPr lang="en-US" sz="2325" dirty="0"/>
            </a:br>
            <a:r>
              <a:rPr lang="en-US" sz="3100" dirty="0"/>
              <a:t>Presented to</a:t>
            </a:r>
            <a:br>
              <a:rPr lang="en-US" sz="3100" dirty="0"/>
            </a:br>
            <a:r>
              <a:rPr lang="en-US" sz="3100" dirty="0"/>
              <a:t>Ways and Means Committee</a:t>
            </a:r>
            <a:br>
              <a:rPr lang="en-US" sz="2700" dirty="0"/>
            </a:br>
            <a:br>
              <a:rPr lang="en-US" sz="2700" dirty="0"/>
            </a:br>
            <a:br>
              <a:rPr lang="en-US" sz="1650" dirty="0"/>
            </a:br>
            <a:r>
              <a:rPr lang="en-US" sz="2200" dirty="0"/>
              <a:t>January 6,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FC56F4-67BD-42F2-BF54-50928CA600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49" y="5600667"/>
            <a:ext cx="6218459" cy="127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07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F73F44CB-7F7C-4818-A4E1-910D05977A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77D3C73-E1CF-4BF6-A045-400D244D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10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E121D02-EDAD-45FA-B8A1-F12C2593E7E5}"/>
              </a:ext>
            </a:extLst>
          </p:cNvPr>
          <p:cNvSpPr txBox="1">
            <a:spLocks/>
          </p:cNvSpPr>
          <p:nvPr/>
        </p:nvSpPr>
        <p:spPr>
          <a:xfrm>
            <a:off x="401781" y="839875"/>
            <a:ext cx="5392843" cy="7742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450"/>
              </a:spcBef>
            </a:pPr>
            <a:r>
              <a:rPr lang="en-US" sz="26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FY2021-22 </a:t>
            </a:r>
            <a:r>
              <a:rPr lang="en-US" sz="26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Budget Request Summary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1CD0-880F-44F6-B9B7-374BF8722378}"/>
              </a:ext>
            </a:extLst>
          </p:cNvPr>
          <p:cNvSpPr/>
          <p:nvPr/>
        </p:nvSpPr>
        <p:spPr>
          <a:xfrm>
            <a:off x="471488" y="2000229"/>
            <a:ext cx="5775200" cy="4452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6032" lvl="0" defTabSz="514350">
              <a:lnSpc>
                <a:spcPct val="110000"/>
              </a:lnSpc>
            </a:pPr>
            <a:r>
              <a:rPr lang="en-US" sz="2000" b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Recurring Budget Requests</a:t>
            </a:r>
          </a:p>
          <a:p>
            <a:pPr marL="624078" lvl="0" indent="-285750" defTabSz="514350">
              <a:spcBef>
                <a:spcPts val="281"/>
              </a:spcBef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No funds requested: Agency is only requesting authorization to spend existing other funds</a:t>
            </a:r>
          </a:p>
          <a:p>
            <a:pPr marL="342900" lvl="0" defTabSz="514350">
              <a:lnSpc>
                <a:spcPct val="110000"/>
              </a:lnSpc>
            </a:pPr>
            <a:endParaRPr lang="en-US" sz="1350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  <a:p>
            <a:pPr marL="628650" lvl="0" indent="-285750" defTabSz="514350">
              <a:spcBef>
                <a:spcPts val="281"/>
              </a:spcBef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Priority No. 1 and 2:</a:t>
            </a: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 Additional authorization (no funds requested) of $15,308,315 for the SC Wireless 9-1-1 Program</a:t>
            </a:r>
          </a:p>
          <a:p>
            <a:pPr marL="1085850" lvl="1" indent="-285750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Federal funds: $2,308,315 (NG9-1-1 grant)</a:t>
            </a:r>
          </a:p>
          <a:p>
            <a:pPr marL="1085850" lvl="1" indent="-285750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Other funds: $13,000,000 (temporarily increased to deal with NG9-1-1 implementation)</a:t>
            </a:r>
          </a:p>
          <a:p>
            <a:pPr marL="1085850" lvl="1" indent="-285750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Raising the authorization level for the wireless 9-1-1 program will ensure there is no delay in reimbursement to the PSAPs for their costs of implementing the NG9-1-1 program</a:t>
            </a:r>
          </a:p>
        </p:txBody>
      </p:sp>
      <p:pic>
        <p:nvPicPr>
          <p:cNvPr id="15" name="Picture 14" descr="Z:\A-Revenue and Fiscal Affairs\RFA logo banner final.jpg">
            <a:extLst>
              <a:ext uri="{FF2B5EF4-FFF2-40B4-BE49-F238E27FC236}">
                <a16:creationId xmlns:a16="http://schemas.microsoft.com/office/drawing/2014/main" id="{0CAF5802-31A0-4E0A-9E11-9313E211E75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4416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F73F44CB-7F7C-4818-A4E1-910D05977A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77D3C73-E1CF-4BF6-A045-400D244D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11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E121D02-EDAD-45FA-B8A1-F12C2593E7E5}"/>
              </a:ext>
            </a:extLst>
          </p:cNvPr>
          <p:cNvSpPr txBox="1">
            <a:spLocks/>
          </p:cNvSpPr>
          <p:nvPr/>
        </p:nvSpPr>
        <p:spPr>
          <a:xfrm>
            <a:off x="401781" y="839875"/>
            <a:ext cx="5392843" cy="7742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450"/>
              </a:spcBef>
            </a:pPr>
            <a:r>
              <a:rPr lang="en-US" sz="26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FY2021-22 </a:t>
            </a:r>
            <a:r>
              <a:rPr lang="en-US" sz="26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Budget Request Summary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1CD0-880F-44F6-B9B7-374BF8722378}"/>
              </a:ext>
            </a:extLst>
          </p:cNvPr>
          <p:cNvSpPr/>
          <p:nvPr/>
        </p:nvSpPr>
        <p:spPr>
          <a:xfrm>
            <a:off x="471488" y="1837592"/>
            <a:ext cx="5915024" cy="6545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6032" lvl="0" defTabSz="514350">
              <a:lnSpc>
                <a:spcPct val="110000"/>
              </a:lnSpc>
            </a:pPr>
            <a:r>
              <a:rPr lang="en-US" sz="2000" b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Recurring Budget Requests (continued)</a:t>
            </a:r>
          </a:p>
          <a:p>
            <a:pPr marL="624078" lvl="0" indent="-285750" defTabSz="514350">
              <a:spcBef>
                <a:spcPts val="281"/>
              </a:spcBef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Priority 3:</a:t>
            </a: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 Additional authorization (no funds requested) of $177,659 for the State Longitudinal Data System grant</a:t>
            </a:r>
          </a:p>
          <a:p>
            <a:pPr marL="1081278" lvl="1" indent="-285750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Federal subgrant awarded by S.C. Department of Education to RFA to perform work on the State Longitudinal Data System</a:t>
            </a:r>
          </a:p>
          <a:p>
            <a:pPr marL="342900" lvl="0" defTabSz="514350">
              <a:lnSpc>
                <a:spcPct val="110000"/>
              </a:lnSpc>
            </a:pPr>
            <a:endParaRPr lang="en-US" sz="1350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  <a:p>
            <a:pPr marL="628650" lvl="0" indent="-285750" defTabSz="514350">
              <a:spcBef>
                <a:spcPts val="281"/>
              </a:spcBef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Priority No. 4</a:t>
            </a: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: Additional other funds authorization (no additional funds requested) of $500,000 for expanded program services</a:t>
            </a:r>
          </a:p>
          <a:p>
            <a:pPr marL="1085850" lvl="1" indent="-285750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Raising authorization level will provide for continued investments to support and secure IT assets and expanded customer services</a:t>
            </a:r>
          </a:p>
          <a:p>
            <a:pPr marL="800100" lvl="1" defTabSz="514350">
              <a:spcBef>
                <a:spcPts val="281"/>
              </a:spcBef>
            </a:pPr>
            <a:endParaRPr lang="en-US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  <a:p>
            <a:pPr marL="628650" indent="-285750" defTabSz="514350">
              <a:spcBef>
                <a:spcPts val="281"/>
              </a:spcBef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Priority No. 4</a:t>
            </a: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: Authorization of two additional other funded FTEs</a:t>
            </a:r>
          </a:p>
          <a:p>
            <a:pPr marL="1085850" lvl="1" indent="-285750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No additional Funds Requested</a:t>
            </a:r>
          </a:p>
          <a:p>
            <a:pPr marL="1085850" lvl="1" indent="-285750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Allows flexibility in funding used for filling vacancies and taking on additional contractual work</a:t>
            </a:r>
          </a:p>
          <a:p>
            <a:pPr marL="1085850" lvl="1" indent="-285750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4" name="Picture 13" descr="Z:\A-Revenue and Fiscal Affairs\RFA logo banner final.jpg">
            <a:extLst>
              <a:ext uri="{FF2B5EF4-FFF2-40B4-BE49-F238E27FC236}">
                <a16:creationId xmlns:a16="http://schemas.microsoft.com/office/drawing/2014/main" id="{4D536A9F-64AC-4175-AB3F-4E72A2DB51E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3752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F73F44CB-7F7C-4818-A4E1-910D05977A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77D3C73-E1CF-4BF6-A045-400D244D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12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E121D02-EDAD-45FA-B8A1-F12C2593E7E5}"/>
              </a:ext>
            </a:extLst>
          </p:cNvPr>
          <p:cNvSpPr txBox="1">
            <a:spLocks/>
          </p:cNvSpPr>
          <p:nvPr/>
        </p:nvSpPr>
        <p:spPr>
          <a:xfrm>
            <a:off x="401781" y="839875"/>
            <a:ext cx="5392843" cy="7742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450"/>
              </a:spcBef>
            </a:pPr>
            <a:r>
              <a:rPr lang="en-US" sz="26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FY2021-22 </a:t>
            </a:r>
            <a:r>
              <a:rPr lang="en-US" sz="26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Budget Request Summary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1CD0-880F-44F6-B9B7-374BF8722378}"/>
              </a:ext>
            </a:extLst>
          </p:cNvPr>
          <p:cNvSpPr/>
          <p:nvPr/>
        </p:nvSpPr>
        <p:spPr>
          <a:xfrm>
            <a:off x="471488" y="2000229"/>
            <a:ext cx="5775200" cy="3100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6032" lvl="0" defTabSz="514350">
              <a:lnSpc>
                <a:spcPct val="110000"/>
              </a:lnSpc>
            </a:pPr>
            <a:r>
              <a:rPr lang="en-US" sz="2000" b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Non-Recurring Budget Requests</a:t>
            </a:r>
          </a:p>
          <a:p>
            <a:pPr marL="624078" lvl="0" indent="-285750" defTabSz="514350">
              <a:spcBef>
                <a:spcPts val="281"/>
              </a:spcBef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None</a:t>
            </a:r>
          </a:p>
          <a:p>
            <a:pPr marL="338328" lvl="0" defTabSz="514350">
              <a:spcBef>
                <a:spcPts val="281"/>
              </a:spcBef>
            </a:pPr>
            <a:endParaRPr lang="en-US" sz="1350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  <a:p>
            <a:pPr marL="256032" lvl="0" defTabSz="514350">
              <a:lnSpc>
                <a:spcPct val="110000"/>
              </a:lnSpc>
            </a:pPr>
            <a:endParaRPr lang="en-US" sz="2000" b="1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  <a:p>
            <a:pPr marL="256032" lvl="0" defTabSz="514350">
              <a:lnSpc>
                <a:spcPct val="110000"/>
              </a:lnSpc>
            </a:pPr>
            <a:r>
              <a:rPr lang="en-US" sz="2000" b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Proviso Requests</a:t>
            </a:r>
          </a:p>
          <a:p>
            <a:pPr marL="624078" lvl="0" indent="-285750" defTabSz="514350">
              <a:spcBef>
                <a:spcPts val="281"/>
              </a:spcBef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Delete Proviso 103.6 (NG9-1-1 Strategic Plan</a:t>
            </a:r>
          </a:p>
          <a:p>
            <a:pPr marL="1081278" lvl="1" indent="-285750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No longer relevant as the amended Public Safety Communications Center Act allows RFA to use funds for any future plan</a:t>
            </a:r>
          </a:p>
          <a:p>
            <a:pPr marL="338328" lvl="0" defTabSz="514350">
              <a:spcBef>
                <a:spcPts val="281"/>
              </a:spcBef>
            </a:pPr>
            <a:endParaRPr lang="en-US" sz="1350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4" name="Picture 13" descr="Z:\A-Revenue and Fiscal Affairs\RFA logo banner final.jpg">
            <a:extLst>
              <a:ext uri="{FF2B5EF4-FFF2-40B4-BE49-F238E27FC236}">
                <a16:creationId xmlns:a16="http://schemas.microsoft.com/office/drawing/2014/main" id="{70D32FE0-7D98-467B-B369-BD910307535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3506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E1445658-DF2A-4DAB-B485-81CB55575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7034C82-2DFF-4290-9E32-49E7E674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13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63B9F7-DEC9-41B0-8717-FB333628634A}"/>
              </a:ext>
            </a:extLst>
          </p:cNvPr>
          <p:cNvSpPr txBox="1">
            <a:spLocks/>
          </p:cNvSpPr>
          <p:nvPr/>
        </p:nvSpPr>
        <p:spPr>
          <a:xfrm>
            <a:off x="401781" y="839875"/>
            <a:ext cx="5392843" cy="7742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450"/>
              </a:spcBef>
            </a:pPr>
            <a:r>
              <a:rPr lang="en-US" sz="26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Cost Mitigation Due to Continuing Resolution</a:t>
            </a:r>
            <a:endParaRPr lang="en-US" sz="2600" cap="small" dirty="0">
              <a:solidFill>
                <a:srgbClr val="1C396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ECB9FA-FFD5-4D38-8116-07873D7982D0}"/>
              </a:ext>
            </a:extLst>
          </p:cNvPr>
          <p:cNvSpPr/>
          <p:nvPr/>
        </p:nvSpPr>
        <p:spPr>
          <a:xfrm>
            <a:off x="471487" y="2387900"/>
            <a:ext cx="5915025" cy="2208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defTabSz="514350">
              <a:lnSpc>
                <a:spcPct val="110000"/>
              </a:lnSpc>
              <a:spcBef>
                <a:spcPts val="900"/>
              </a:spcBef>
            </a:pPr>
            <a:r>
              <a:rPr lang="en-US" sz="2400" dirty="0">
                <a:solidFill>
                  <a:srgbClr val="1C3961"/>
                </a:solidFill>
                <a:latin typeface="Franklin Gothic Book" panose="020B0503020102020204" pitchFamily="34" charset="0"/>
              </a:rPr>
              <a:t>Agency was not impacted by the continuing resolution as no funds were requested in the previous budget submission </a:t>
            </a:r>
          </a:p>
          <a:p>
            <a:pPr marL="342900" lvl="0" defTabSz="514350">
              <a:lnSpc>
                <a:spcPct val="110000"/>
              </a:lnSpc>
              <a:spcBef>
                <a:spcPts val="900"/>
              </a:spcBef>
            </a:pPr>
            <a:r>
              <a:rPr lang="en-US" sz="2400" dirty="0">
                <a:solidFill>
                  <a:srgbClr val="1C3961"/>
                </a:solidFill>
                <a:latin typeface="Franklin Gothic Book" panose="020B0503020102020204" pitchFamily="34" charset="0"/>
              </a:rPr>
              <a:t> </a:t>
            </a:r>
            <a:endParaRPr lang="en-US" sz="1350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7" name="Picture 16" descr="Z:\A-Revenue and Fiscal Affairs\RFA logo banner final.jpg">
            <a:extLst>
              <a:ext uri="{FF2B5EF4-FFF2-40B4-BE49-F238E27FC236}">
                <a16:creationId xmlns:a16="http://schemas.microsoft.com/office/drawing/2014/main" id="{A8E7765A-A54B-4D01-859A-1D02C2276C3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154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E1445658-DF2A-4DAB-B485-81CB55575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7034C82-2DFF-4290-9E32-49E7E674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14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63B9F7-DEC9-41B0-8717-FB333628634A}"/>
              </a:ext>
            </a:extLst>
          </p:cNvPr>
          <p:cNvSpPr txBox="1">
            <a:spLocks/>
          </p:cNvSpPr>
          <p:nvPr/>
        </p:nvSpPr>
        <p:spPr>
          <a:xfrm>
            <a:off x="401781" y="839875"/>
            <a:ext cx="5608601" cy="7742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450"/>
              </a:spcBef>
            </a:pPr>
            <a:r>
              <a:rPr lang="en-US" sz="26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FY2021-22 </a:t>
            </a:r>
            <a:r>
              <a:rPr lang="en-US" sz="26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Proviso Request Summary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6C7DEA-FC58-4E7C-8A11-14ED014A59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20" y="3249525"/>
            <a:ext cx="6356604" cy="2234184"/>
          </a:xfrm>
          <a:prstGeom prst="rect">
            <a:avLst/>
          </a:prstGeom>
        </p:spPr>
      </p:pic>
      <p:pic>
        <p:nvPicPr>
          <p:cNvPr id="14" name="Picture 13" descr="Z:\A-Revenue and Fiscal Affairs\RFA logo banner final.jpg">
            <a:extLst>
              <a:ext uri="{FF2B5EF4-FFF2-40B4-BE49-F238E27FC236}">
                <a16:creationId xmlns:a16="http://schemas.microsoft.com/office/drawing/2014/main" id="{8A084E39-CD8C-4043-BAD2-AF7FD299087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6819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E1445658-DF2A-4DAB-B485-81CB55575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7034C82-2DFF-4290-9E32-49E7E674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15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63B9F7-DEC9-41B0-8717-FB333628634A}"/>
              </a:ext>
            </a:extLst>
          </p:cNvPr>
          <p:cNvSpPr txBox="1">
            <a:spLocks/>
          </p:cNvSpPr>
          <p:nvPr/>
        </p:nvSpPr>
        <p:spPr>
          <a:xfrm>
            <a:off x="401781" y="839875"/>
            <a:ext cx="5608601" cy="7742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450"/>
              </a:spcBef>
            </a:pPr>
            <a:r>
              <a:rPr lang="en-US" sz="26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All Agency Provisos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DF7039-CD60-4DA5-B29D-52D8E9221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20" y="1863509"/>
            <a:ext cx="6351067" cy="5924458"/>
          </a:xfrm>
          <a:prstGeom prst="rect">
            <a:avLst/>
          </a:prstGeom>
        </p:spPr>
      </p:pic>
      <p:pic>
        <p:nvPicPr>
          <p:cNvPr id="12" name="Picture 11" descr="Z:\A-Revenue and Fiscal Affairs\RFA logo banner final.jpg">
            <a:extLst>
              <a:ext uri="{FF2B5EF4-FFF2-40B4-BE49-F238E27FC236}">
                <a16:creationId xmlns:a16="http://schemas.microsoft.com/office/drawing/2014/main" id="{D68AF6E5-1150-4AE0-B3D3-DD7D2855D58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7885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E1445658-DF2A-4DAB-B485-81CB55575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7034C82-2DFF-4290-9E32-49E7E674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16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63B9F7-DEC9-41B0-8717-FB333628634A}"/>
              </a:ext>
            </a:extLst>
          </p:cNvPr>
          <p:cNvSpPr txBox="1">
            <a:spLocks/>
          </p:cNvSpPr>
          <p:nvPr/>
        </p:nvSpPr>
        <p:spPr>
          <a:xfrm>
            <a:off x="401781" y="839875"/>
            <a:ext cx="5608601" cy="7742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450"/>
              </a:spcBef>
            </a:pPr>
            <a:r>
              <a:rPr lang="en-US" sz="26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All Agency Provisos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E7CCC0-1511-4572-AA4A-52135A304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831" y="2179911"/>
            <a:ext cx="6371073" cy="5491057"/>
          </a:xfrm>
          <a:prstGeom prst="rect">
            <a:avLst/>
          </a:prstGeom>
        </p:spPr>
      </p:pic>
      <p:pic>
        <p:nvPicPr>
          <p:cNvPr id="12" name="Picture 11" descr="Z:\A-Revenue and Fiscal Affairs\RFA logo banner final.jpg">
            <a:extLst>
              <a:ext uri="{FF2B5EF4-FFF2-40B4-BE49-F238E27FC236}">
                <a16:creationId xmlns:a16="http://schemas.microsoft.com/office/drawing/2014/main" id="{82C4B2DC-D182-4748-A370-FBA54052E08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4590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E1445658-DF2A-4DAB-B485-81CB55575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7034C82-2DFF-4290-9E32-49E7E674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17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63B9F7-DEC9-41B0-8717-FB333628634A}"/>
              </a:ext>
            </a:extLst>
          </p:cNvPr>
          <p:cNvSpPr txBox="1">
            <a:spLocks/>
          </p:cNvSpPr>
          <p:nvPr/>
        </p:nvSpPr>
        <p:spPr>
          <a:xfrm>
            <a:off x="401781" y="839875"/>
            <a:ext cx="5608601" cy="7742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450"/>
              </a:spcBef>
            </a:pPr>
            <a:r>
              <a:rPr lang="en-US" sz="26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All Agency Provisos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E6FF1-3C79-4345-9B54-54A02FF75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20" y="2127070"/>
            <a:ext cx="6377769" cy="5044291"/>
          </a:xfrm>
          <a:prstGeom prst="rect">
            <a:avLst/>
          </a:prstGeom>
        </p:spPr>
      </p:pic>
      <p:pic>
        <p:nvPicPr>
          <p:cNvPr id="12" name="Picture 11" descr="Z:\A-Revenue and Fiscal Affairs\RFA logo banner final.jpg">
            <a:extLst>
              <a:ext uri="{FF2B5EF4-FFF2-40B4-BE49-F238E27FC236}">
                <a16:creationId xmlns:a16="http://schemas.microsoft.com/office/drawing/2014/main" id="{F0B2FCF8-531C-43FA-BC25-12A5AF1F139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4632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E1445658-DF2A-4DAB-B485-81CB55575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7034C82-2DFF-4290-9E32-49E7E674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18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63B9F7-DEC9-41B0-8717-FB333628634A}"/>
              </a:ext>
            </a:extLst>
          </p:cNvPr>
          <p:cNvSpPr txBox="1">
            <a:spLocks/>
          </p:cNvSpPr>
          <p:nvPr/>
        </p:nvSpPr>
        <p:spPr>
          <a:xfrm>
            <a:off x="401781" y="839875"/>
            <a:ext cx="5608601" cy="7742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450"/>
              </a:spcBef>
            </a:pPr>
            <a:r>
              <a:rPr lang="en-US" sz="26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All Agency Provisos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D5086FE-E9A4-4CEB-870B-9E7F4C683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20" y="2756727"/>
            <a:ext cx="6355788" cy="3974622"/>
          </a:xfrm>
          <a:prstGeom prst="rect">
            <a:avLst/>
          </a:prstGeom>
        </p:spPr>
      </p:pic>
      <p:pic>
        <p:nvPicPr>
          <p:cNvPr id="12" name="Picture 11" descr="Z:\A-Revenue and Fiscal Affairs\RFA logo banner final.jpg">
            <a:extLst>
              <a:ext uri="{FF2B5EF4-FFF2-40B4-BE49-F238E27FC236}">
                <a16:creationId xmlns:a16="http://schemas.microsoft.com/office/drawing/2014/main" id="{6D1A1A52-7529-4CFF-A076-37117D703F6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5241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E1445658-DF2A-4DAB-B485-81CB55575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7034C82-2DFF-4290-9E32-49E7E674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19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63B9F7-DEC9-41B0-8717-FB333628634A}"/>
              </a:ext>
            </a:extLst>
          </p:cNvPr>
          <p:cNvSpPr txBox="1">
            <a:spLocks/>
          </p:cNvSpPr>
          <p:nvPr/>
        </p:nvSpPr>
        <p:spPr>
          <a:xfrm>
            <a:off x="401781" y="839875"/>
            <a:ext cx="5608601" cy="7742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450"/>
              </a:spcBef>
            </a:pPr>
            <a:r>
              <a:rPr lang="en-US" sz="26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Carryforward Balance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AE5C5B1-0070-4EC8-8587-463285CCC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620" y="2199344"/>
            <a:ext cx="6373790" cy="23729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14" name="TextQueryTitle">
            <a:extLst>
              <a:ext uri="{FF2B5EF4-FFF2-40B4-BE49-F238E27FC236}">
                <a16:creationId xmlns:a16="http://schemas.microsoft.com/office/drawing/2014/main" id="{280EDC1B-1142-4491-95AB-CC0A19E04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71" y="1903341"/>
            <a:ext cx="3992768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>
                <a:latin typeface="Arial" pitchFamily="34" charset="0"/>
                <a:cs typeface="Arial" pitchFamily="34" charset="0"/>
              </a:rPr>
              <a:t>FM Budget vs Actual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229365E-59DF-4C34-80E1-7CC1303D38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19" y="2513667"/>
            <a:ext cx="6354138" cy="233478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D576D12-9BDF-4959-8AA7-2C897D3C40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26" y="5121067"/>
            <a:ext cx="5266948" cy="2104428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C23DCE0E-3F4B-409B-89A0-75C0922ABFCF}"/>
              </a:ext>
            </a:extLst>
          </p:cNvPr>
          <p:cNvSpPr/>
          <p:nvPr/>
        </p:nvSpPr>
        <p:spPr>
          <a:xfrm>
            <a:off x="2199624" y="4521488"/>
            <a:ext cx="453224" cy="15532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Z:\A-Revenue and Fiscal Affairs\RFA logo banner final.jpg">
            <a:extLst>
              <a:ext uri="{FF2B5EF4-FFF2-40B4-BE49-F238E27FC236}">
                <a16:creationId xmlns:a16="http://schemas.microsoft.com/office/drawing/2014/main" id="{5E9EEA3E-780B-42AF-BAE0-9BC2DCF8FB9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102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451384" y="1278708"/>
            <a:ext cx="5273168" cy="619030"/>
          </a:xfrm>
        </p:spPr>
        <p:txBody>
          <a:bodyPr anchor="ctr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32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A</a:t>
            </a:r>
            <a:r>
              <a:rPr lang="en-US" sz="32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gency</a:t>
            </a:r>
            <a:r>
              <a:rPr lang="en-US" sz="32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 A</a:t>
            </a:r>
            <a:r>
              <a:rPr lang="en-US" sz="32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ttendees</a:t>
            </a:r>
            <a:endParaRPr lang="en-US" sz="3200" u="sng" cap="small" dirty="0">
              <a:solidFill>
                <a:srgbClr val="1C396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1384" y="2476073"/>
            <a:ext cx="5915025" cy="4457328"/>
          </a:xfrm>
          <a:prstGeom prst="rect">
            <a:avLst/>
          </a:prstGeom>
        </p:spPr>
        <p:txBody>
          <a:bodyPr vert="horz" lIns="51435" tIns="25718" rIns="51435" bIns="2571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rgbClr val="1C3961"/>
                </a:solidFill>
                <a:latin typeface="Franklin Gothic Book" panose="020B0503020102020204" pitchFamily="34" charset="0"/>
              </a:rPr>
              <a:t>Frank Rainwater, Executive Director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1C3961"/>
                </a:solidFill>
                <a:latin typeface="Franklin Gothic Book" panose="020B0503020102020204" pitchFamily="34" charset="0"/>
              </a:rPr>
              <a:t>(803) 734-3786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1C3961"/>
                </a:solidFill>
                <a:latin typeface="Franklin Gothic Book" panose="020B0503020102020204" pitchFamily="34" charset="0"/>
                <a:hlinkClick r:id="rId2"/>
              </a:rPr>
              <a:t>Frank.Rainwater@rfa.sc.gov</a:t>
            </a:r>
            <a:endParaRPr lang="en-US" sz="1800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  <a:p>
            <a:pPr algn="l">
              <a:lnSpc>
                <a:spcPct val="100000"/>
              </a:lnSpc>
              <a:spcBef>
                <a:spcPts val="450"/>
              </a:spcBef>
            </a:pPr>
            <a:endParaRPr lang="en-US" sz="1200" dirty="0">
              <a:solidFill>
                <a:srgbClr val="1C3961"/>
              </a:solidFill>
              <a:latin typeface="Book Antiqua" panose="0204060205030503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solidFill>
                  <a:srgbClr val="1C3961"/>
                </a:solidFill>
                <a:latin typeface="Franklin Gothic Book" panose="020B0503020102020204" pitchFamily="34" charset="0"/>
              </a:rPr>
              <a:t>Paul Athey, Division Director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1C3961"/>
                </a:solidFill>
                <a:latin typeface="Franklin Gothic Book" panose="020B0503020102020204" pitchFamily="34" charset="0"/>
              </a:rPr>
              <a:t>(803) 734-3789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1C3961"/>
                </a:solidFill>
                <a:latin typeface="Franklin Gothic Book" panose="020B0503020102020204" pitchFamily="34" charset="0"/>
                <a:hlinkClick r:id="rId3"/>
              </a:rPr>
              <a:t>Paul.Athey@rfa.sc.gov</a:t>
            </a:r>
            <a:endParaRPr lang="en-US" sz="1800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  <a:p>
            <a:pPr algn="l">
              <a:lnSpc>
                <a:spcPct val="100000"/>
              </a:lnSpc>
              <a:spcBef>
                <a:spcPts val="450"/>
              </a:spcBef>
            </a:pPr>
            <a:endParaRPr lang="en-US" sz="1200" dirty="0">
              <a:solidFill>
                <a:srgbClr val="1C3961"/>
              </a:solidFill>
              <a:latin typeface="Book Antiqua" panose="0204060205030503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solidFill>
                  <a:srgbClr val="1C3961"/>
                </a:solidFill>
                <a:latin typeface="Franklin Gothic Book" panose="020B0503020102020204" pitchFamily="34" charset="0"/>
              </a:rPr>
              <a:t>Carrie Bundrick, Finance Manager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1C3961"/>
                </a:solidFill>
                <a:latin typeface="Franklin Gothic Book" panose="020B0503020102020204" pitchFamily="34" charset="0"/>
              </a:rPr>
              <a:t>(803) 734-3650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1C3961"/>
                </a:solidFill>
                <a:latin typeface="Franklin Gothic Book" panose="020B0503020102020204" pitchFamily="34" charset="0"/>
                <a:hlinkClick r:id="rId4"/>
              </a:rPr>
              <a:t>Carrie.Bundrick@rfa.sc.gov</a:t>
            </a:r>
            <a:endParaRPr lang="en-US" sz="1800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  <a:p>
            <a:pPr algn="l">
              <a:lnSpc>
                <a:spcPct val="100000"/>
              </a:lnSpc>
              <a:spcBef>
                <a:spcPts val="450"/>
              </a:spcBef>
            </a:pPr>
            <a:endParaRPr lang="en-US" sz="1200" dirty="0">
              <a:solidFill>
                <a:srgbClr val="1C3961"/>
              </a:solidFill>
              <a:latin typeface="Book Antiqua" panose="0204060205030503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solidFill>
                  <a:srgbClr val="1C3961"/>
                </a:solidFill>
                <a:latin typeface="Franklin Gothic Book" panose="020B0503020102020204" pitchFamily="34" charset="0"/>
              </a:rPr>
              <a:t>Sandra Kelly, Strategic Operations Manager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1C3961"/>
                </a:solidFill>
                <a:latin typeface="Franklin Gothic Book" panose="020B0503020102020204" pitchFamily="34" charset="0"/>
              </a:rPr>
              <a:t>(803) 898-9958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1C3961"/>
                </a:solidFill>
                <a:latin typeface="Franklin Gothic Book" panose="020B0503020102020204" pitchFamily="34" charset="0"/>
                <a:hlinkClick r:id="rId5"/>
              </a:rPr>
              <a:t>Sandra.Kelly@rfa.sc.gov</a:t>
            </a:r>
            <a:endParaRPr lang="en-US" sz="1800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  <a:p>
            <a:pPr algn="l">
              <a:lnSpc>
                <a:spcPct val="100000"/>
              </a:lnSpc>
            </a:pPr>
            <a:endParaRPr lang="en-US" sz="1200" dirty="0">
              <a:solidFill>
                <a:srgbClr val="1C3961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29AD76E2-3B08-4C45-952C-7145E64D67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CE5B946B-9FEE-4EA5-A5B5-E754D138F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2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7" name="Picture 16" descr="Z:\A-Revenue and Fiscal Affairs\RFA logo banner final.jpg">
            <a:extLst>
              <a:ext uri="{FF2B5EF4-FFF2-40B4-BE49-F238E27FC236}">
                <a16:creationId xmlns:a16="http://schemas.microsoft.com/office/drawing/2014/main" id="{ED65A551-41E8-4137-9504-E0DF8CA6D4E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7626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E1445658-DF2A-4DAB-B485-81CB55575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7034C82-2DFF-4290-9E32-49E7E674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20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63B9F7-DEC9-41B0-8717-FB333628634A}"/>
              </a:ext>
            </a:extLst>
          </p:cNvPr>
          <p:cNvSpPr txBox="1">
            <a:spLocks/>
          </p:cNvSpPr>
          <p:nvPr/>
        </p:nvSpPr>
        <p:spPr>
          <a:xfrm>
            <a:off x="401781" y="839875"/>
            <a:ext cx="5608601" cy="7742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450"/>
              </a:spcBef>
            </a:pPr>
            <a:r>
              <a:rPr lang="en-US" sz="26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FTE Breakdown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714267"/>
              </p:ext>
            </p:extLst>
          </p:nvPr>
        </p:nvGraphicFramePr>
        <p:xfrm>
          <a:off x="204838" y="2269101"/>
          <a:ext cx="6373060" cy="4730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4" name="Picture 13" descr="Z:\A-Revenue and Fiscal Affairs\RFA logo banner final.jpg">
            <a:extLst>
              <a:ext uri="{FF2B5EF4-FFF2-40B4-BE49-F238E27FC236}">
                <a16:creationId xmlns:a16="http://schemas.microsoft.com/office/drawing/2014/main" id="{E9C7DE2D-FA85-4EA3-8DC6-7FB0EA6EB58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6441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E1445658-DF2A-4DAB-B485-81CB55575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7034C82-2DFF-4290-9E32-49E7E674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21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63B9F7-DEC9-41B0-8717-FB333628634A}"/>
              </a:ext>
            </a:extLst>
          </p:cNvPr>
          <p:cNvSpPr txBox="1">
            <a:spLocks/>
          </p:cNvSpPr>
          <p:nvPr/>
        </p:nvSpPr>
        <p:spPr>
          <a:xfrm>
            <a:off x="401781" y="839875"/>
            <a:ext cx="5608601" cy="7742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450"/>
              </a:spcBef>
            </a:pPr>
            <a:r>
              <a:rPr lang="en-US" sz="26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FTE Breakdown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478901"/>
              </p:ext>
            </p:extLst>
          </p:nvPr>
        </p:nvGraphicFramePr>
        <p:xfrm>
          <a:off x="206258" y="2393495"/>
          <a:ext cx="6370219" cy="4409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4" name="Picture 13" descr="Z:\A-Revenue and Fiscal Affairs\RFA logo banner final.jpg">
            <a:extLst>
              <a:ext uri="{FF2B5EF4-FFF2-40B4-BE49-F238E27FC236}">
                <a16:creationId xmlns:a16="http://schemas.microsoft.com/office/drawing/2014/main" id="{9039E737-333F-4095-B15B-88587486C0B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33913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E1445658-DF2A-4DAB-B485-81CB55575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7034C82-2DFF-4290-9E32-49E7E674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22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63B9F7-DEC9-41B0-8717-FB333628634A}"/>
              </a:ext>
            </a:extLst>
          </p:cNvPr>
          <p:cNvSpPr txBox="1">
            <a:spLocks/>
          </p:cNvSpPr>
          <p:nvPr/>
        </p:nvSpPr>
        <p:spPr>
          <a:xfrm>
            <a:off x="401781" y="839875"/>
            <a:ext cx="5608601" cy="7742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450"/>
              </a:spcBef>
            </a:pPr>
            <a:r>
              <a:rPr lang="en-US" sz="26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Other Business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7177335-D9C4-42A6-A35C-20666AF5E8B9}"/>
              </a:ext>
            </a:extLst>
          </p:cNvPr>
          <p:cNvSpPr/>
          <p:nvPr/>
        </p:nvSpPr>
        <p:spPr>
          <a:xfrm>
            <a:off x="471488" y="2000229"/>
            <a:ext cx="5775200" cy="4729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6032" lvl="0" defTabSz="514350">
              <a:lnSpc>
                <a:spcPct val="110000"/>
              </a:lnSpc>
            </a:pPr>
            <a:r>
              <a:rPr lang="en-US" sz="2000" b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Non-Recurring Budget Appropriations Update</a:t>
            </a:r>
          </a:p>
          <a:p>
            <a:pPr marL="624078" lvl="0" indent="-285750" defTabSz="514350">
              <a:spcBef>
                <a:spcPts val="281"/>
              </a:spcBef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Thank you for the fulfilling the agency’s request for one-time appropriations (non-recurring funds) of $2,000,000 to establish a statewide aerial imagery program</a:t>
            </a:r>
          </a:p>
          <a:p>
            <a:pPr marL="342900" lvl="0" defTabSz="514350">
              <a:lnSpc>
                <a:spcPct val="110000"/>
              </a:lnSpc>
            </a:pPr>
            <a:endParaRPr lang="en-US" sz="1350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  <a:p>
            <a:pPr marL="628650" lvl="0" indent="-285750" defTabSz="514350">
              <a:spcBef>
                <a:spcPts val="281"/>
              </a:spcBef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Status Update</a:t>
            </a:r>
            <a:endParaRPr lang="en-US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  <a:p>
            <a:pPr marL="1085850" lvl="1" indent="-285750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Imagery captured for the entire state</a:t>
            </a:r>
          </a:p>
          <a:p>
            <a:pPr marL="1085850" lvl="1" indent="-285750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Should be available for use by March 2021 once the quality assurance process is complete</a:t>
            </a:r>
          </a:p>
          <a:p>
            <a:pPr marL="1085850" lvl="1" indent="-285750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Obtained approximately 70% of the funding commitments required from state agencies, local governments, and other stakeholders to support ongoing costs and maintain the program</a:t>
            </a:r>
          </a:p>
        </p:txBody>
      </p:sp>
      <p:pic>
        <p:nvPicPr>
          <p:cNvPr id="14" name="Picture 13" descr="Z:\A-Revenue and Fiscal Affairs\RFA logo banner final.jpg">
            <a:extLst>
              <a:ext uri="{FF2B5EF4-FFF2-40B4-BE49-F238E27FC236}">
                <a16:creationId xmlns:a16="http://schemas.microsoft.com/office/drawing/2014/main" id="{1CDC1D60-9F51-4A24-AD6A-24678799ABA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8861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63B9F7-DEC9-41B0-8717-FB333628634A}"/>
              </a:ext>
            </a:extLst>
          </p:cNvPr>
          <p:cNvSpPr txBox="1">
            <a:spLocks/>
          </p:cNvSpPr>
          <p:nvPr/>
        </p:nvSpPr>
        <p:spPr>
          <a:xfrm>
            <a:off x="401781" y="839875"/>
            <a:ext cx="5608601" cy="7742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  <a:spcBef>
                <a:spcPts val="450"/>
              </a:spcBef>
            </a:pPr>
            <a:r>
              <a:rPr lang="en-US" sz="26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Thank you!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780B778-B362-4E47-9501-1CDB0F593FDC}"/>
              </a:ext>
            </a:extLst>
          </p:cNvPr>
          <p:cNvCxnSpPr/>
          <p:nvPr/>
        </p:nvCxnSpPr>
        <p:spPr>
          <a:xfrm>
            <a:off x="373076" y="1786073"/>
            <a:ext cx="6013437" cy="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id="{AAA7A35C-C42A-4D8D-BFE6-B1653D22DE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678" y="2596286"/>
            <a:ext cx="5590640" cy="393471"/>
          </a:xfrm>
        </p:spPr>
        <p:txBody>
          <a:bodyPr anchor="ctr">
            <a:normAutofit fontScale="90000"/>
          </a:bodyPr>
          <a:lstStyle/>
          <a:p>
            <a:r>
              <a:rPr lang="en-US" sz="2175" b="1" i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S</a:t>
            </a:r>
            <a:r>
              <a:rPr lang="en-US" sz="2175" b="1" i="1" cap="small" dirty="0">
                <a:solidFill>
                  <a:srgbClr val="1C3961"/>
                </a:solidFill>
                <a:latin typeface="Franklin Gothic Book" panose="020B0503020102020204" pitchFamily="34" charset="0"/>
              </a:rPr>
              <a:t>outh</a:t>
            </a:r>
            <a:r>
              <a:rPr lang="en-US" sz="2175" b="1" i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 C</a:t>
            </a:r>
            <a:r>
              <a:rPr lang="en-US" sz="2175" b="1" i="1" cap="small" dirty="0">
                <a:solidFill>
                  <a:srgbClr val="1C3961"/>
                </a:solidFill>
                <a:latin typeface="Franklin Gothic Book" panose="020B0503020102020204" pitchFamily="34" charset="0"/>
              </a:rPr>
              <a:t>arolina</a:t>
            </a:r>
            <a:r>
              <a:rPr lang="en-US" sz="2175" b="1" i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 </a:t>
            </a:r>
            <a:br>
              <a:rPr lang="en-US" sz="2175" b="1" i="1" dirty="0">
                <a:solidFill>
                  <a:srgbClr val="1C3961"/>
                </a:solidFill>
                <a:latin typeface="Franklin Gothic Book" panose="020B0503020102020204" pitchFamily="34" charset="0"/>
              </a:rPr>
            </a:br>
            <a:r>
              <a:rPr lang="en-US" sz="2175" b="1" i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R</a:t>
            </a:r>
            <a:r>
              <a:rPr lang="en-US" sz="2175" b="1" i="1" cap="small" dirty="0">
                <a:solidFill>
                  <a:srgbClr val="1C3961"/>
                </a:solidFill>
                <a:latin typeface="Franklin Gothic Book" panose="020B0503020102020204" pitchFamily="34" charset="0"/>
              </a:rPr>
              <a:t>evenue</a:t>
            </a:r>
            <a:r>
              <a:rPr lang="en-US" sz="2175" b="1" i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 A</a:t>
            </a:r>
            <a:r>
              <a:rPr lang="en-US" sz="2175" b="1" i="1" cap="small" dirty="0">
                <a:solidFill>
                  <a:srgbClr val="1C3961"/>
                </a:solidFill>
                <a:latin typeface="Franklin Gothic Book" panose="020B0503020102020204" pitchFamily="34" charset="0"/>
              </a:rPr>
              <a:t>nd</a:t>
            </a:r>
            <a:r>
              <a:rPr lang="en-US" sz="2175" b="1" i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 F</a:t>
            </a:r>
            <a:r>
              <a:rPr lang="en-US" sz="2175" b="1" i="1" cap="small" dirty="0">
                <a:solidFill>
                  <a:srgbClr val="1C3961"/>
                </a:solidFill>
                <a:latin typeface="Franklin Gothic Book" panose="020B0503020102020204" pitchFamily="34" charset="0"/>
              </a:rPr>
              <a:t>iscal</a:t>
            </a:r>
            <a:r>
              <a:rPr lang="en-US" sz="2175" b="1" i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 A</a:t>
            </a:r>
            <a:r>
              <a:rPr lang="en-US" sz="2175" b="1" i="1" cap="small" dirty="0">
                <a:solidFill>
                  <a:srgbClr val="1C3961"/>
                </a:solidFill>
                <a:latin typeface="Franklin Gothic Book" panose="020B0503020102020204" pitchFamily="34" charset="0"/>
              </a:rPr>
              <a:t>ffairs</a:t>
            </a:r>
            <a:r>
              <a:rPr lang="en-US" sz="2175" b="1" i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 O</a:t>
            </a:r>
            <a:r>
              <a:rPr lang="en-US" sz="2175" b="1" i="1" cap="small" dirty="0">
                <a:solidFill>
                  <a:srgbClr val="1C3961"/>
                </a:solidFill>
                <a:latin typeface="Franklin Gothic Book" panose="020B0503020102020204" pitchFamily="34" charset="0"/>
              </a:rPr>
              <a:t>ffice</a:t>
            </a:r>
            <a:r>
              <a:rPr lang="en-US" sz="2175" b="1" i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 </a:t>
            </a:r>
            <a:br>
              <a:rPr lang="en-US" sz="2475" b="1" dirty="0">
                <a:solidFill>
                  <a:srgbClr val="00009A"/>
                </a:solidFill>
              </a:rPr>
            </a:br>
            <a:endParaRPr lang="en-US" sz="2475" b="1" dirty="0">
              <a:solidFill>
                <a:srgbClr val="00009A"/>
              </a:solidFill>
            </a:endParaRPr>
          </a:p>
        </p:txBody>
      </p:sp>
      <p:pic>
        <p:nvPicPr>
          <p:cNvPr id="15" name="Picture 4">
            <a:extLst>
              <a:ext uri="{FF2B5EF4-FFF2-40B4-BE49-F238E27FC236}">
                <a16:creationId xmlns:a16="http://schemas.microsoft.com/office/drawing/2014/main" id="{D76354D7-1ECB-4678-95B6-22E86A281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393" y="3799969"/>
            <a:ext cx="1362545" cy="1337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E355D41-842C-443E-9B8F-F7E8F42EFE67}"/>
              </a:ext>
            </a:extLst>
          </p:cNvPr>
          <p:cNvSpPr/>
          <p:nvPr/>
        </p:nvSpPr>
        <p:spPr>
          <a:xfrm>
            <a:off x="857247" y="5715358"/>
            <a:ext cx="51435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50" i="1" dirty="0">
                <a:solidFill>
                  <a:srgbClr val="1C3961"/>
                </a:solidFill>
              </a:rPr>
              <a:t>Our mission is to provide independent research, analysis, and resources to facilitate informed policy decisions and administration of services.</a:t>
            </a:r>
          </a:p>
        </p:txBody>
      </p:sp>
    </p:spTree>
    <p:extLst>
      <p:ext uri="{BB962C8B-B14F-4D97-AF65-F5344CB8AC3E}">
        <p14:creationId xmlns:p14="http://schemas.microsoft.com/office/powerpoint/2010/main" val="2628512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FE205014-AFC6-4113-840A-523EDACCA510}"/>
              </a:ext>
            </a:extLst>
          </p:cNvPr>
          <p:cNvSpPr txBox="1">
            <a:spLocks/>
          </p:cNvSpPr>
          <p:nvPr/>
        </p:nvSpPr>
        <p:spPr>
          <a:xfrm>
            <a:off x="401782" y="839875"/>
            <a:ext cx="5143500" cy="774286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450"/>
              </a:spcBef>
            </a:pPr>
            <a:r>
              <a:rPr lang="en-US" sz="32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O</a:t>
            </a:r>
            <a:r>
              <a:rPr lang="en-US" sz="32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rganizational</a:t>
            </a:r>
            <a:r>
              <a:rPr lang="en-US" sz="32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 S</a:t>
            </a:r>
            <a:r>
              <a:rPr lang="en-US" sz="32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tructure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882A8C3-EF8B-4DDF-B7F3-10EAE543E169}"/>
              </a:ext>
            </a:extLst>
          </p:cNvPr>
          <p:cNvCxnSpPr/>
          <p:nvPr/>
        </p:nvCxnSpPr>
        <p:spPr>
          <a:xfrm flipH="1">
            <a:off x="4882707" y="3240209"/>
            <a:ext cx="284" cy="6858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548389F-F23C-4EDC-B2AE-C874CC32B10E}"/>
              </a:ext>
            </a:extLst>
          </p:cNvPr>
          <p:cNvCxnSpPr>
            <a:cxnSpLocks/>
            <a:endCxn id="31" idx="0"/>
          </p:cNvCxnSpPr>
          <p:nvPr/>
        </p:nvCxnSpPr>
        <p:spPr>
          <a:xfrm flipH="1">
            <a:off x="1778978" y="3700097"/>
            <a:ext cx="1" cy="137874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F0AE323-1EB2-417B-8518-D32D98970A85}"/>
              </a:ext>
            </a:extLst>
          </p:cNvPr>
          <p:cNvCxnSpPr/>
          <p:nvPr/>
        </p:nvCxnSpPr>
        <p:spPr>
          <a:xfrm>
            <a:off x="3470547" y="4173048"/>
            <a:ext cx="0" cy="10221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CD22FC1-67FC-41A0-8E05-13A4F84E07A6}"/>
              </a:ext>
            </a:extLst>
          </p:cNvPr>
          <p:cNvCxnSpPr>
            <a:cxnSpLocks/>
          </p:cNvCxnSpPr>
          <p:nvPr/>
        </p:nvCxnSpPr>
        <p:spPr>
          <a:xfrm flipH="1">
            <a:off x="1230924" y="4624448"/>
            <a:ext cx="4788876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51104A3-04BD-42EB-80EF-F7E3C4144B06}"/>
              </a:ext>
            </a:extLst>
          </p:cNvPr>
          <p:cNvCxnSpPr>
            <a:cxnSpLocks/>
          </p:cNvCxnSpPr>
          <p:nvPr/>
        </p:nvCxnSpPr>
        <p:spPr>
          <a:xfrm>
            <a:off x="4132385" y="3305588"/>
            <a:ext cx="1523580" cy="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2779FCB-833D-4D95-A247-EE76B6A5E21D}"/>
              </a:ext>
            </a:extLst>
          </p:cNvPr>
          <p:cNvCxnSpPr>
            <a:cxnSpLocks/>
          </p:cNvCxnSpPr>
          <p:nvPr/>
        </p:nvCxnSpPr>
        <p:spPr>
          <a:xfrm flipH="1" flipV="1">
            <a:off x="1778978" y="3700097"/>
            <a:ext cx="3912577" cy="58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44F4559-C3B9-4AFC-9E7D-9FC3C10E92EA}"/>
              </a:ext>
            </a:extLst>
          </p:cNvPr>
          <p:cNvCxnSpPr>
            <a:cxnSpLocks/>
            <a:stCxn id="79" idx="2"/>
          </p:cNvCxnSpPr>
          <p:nvPr/>
        </p:nvCxnSpPr>
        <p:spPr>
          <a:xfrm>
            <a:off x="2069351" y="3241911"/>
            <a:ext cx="0" cy="46990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53">
            <a:hlinkClick r:id="rId2"/>
            <a:extLst>
              <a:ext uri="{FF2B5EF4-FFF2-40B4-BE49-F238E27FC236}">
                <a16:creationId xmlns:a16="http://schemas.microsoft.com/office/drawing/2014/main" id="{58FCA943-C2AD-48C8-80B5-72120DA132AD}"/>
              </a:ext>
            </a:extLst>
          </p:cNvPr>
          <p:cNvSpPr/>
          <p:nvPr/>
        </p:nvSpPr>
        <p:spPr>
          <a:xfrm>
            <a:off x="2808075" y="4742310"/>
            <a:ext cx="1309878" cy="253746"/>
          </a:xfrm>
          <a:prstGeom prst="roundRect">
            <a:avLst/>
          </a:prstGeom>
          <a:solidFill>
            <a:srgbClr val="192C43">
              <a:alpha val="25000"/>
            </a:srgbClr>
          </a:solidFill>
          <a:ln>
            <a:solidFill>
              <a:srgbClr val="142944">
                <a:alpha val="6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825" b="1" dirty="0">
                <a:solidFill>
                  <a:srgbClr val="142944"/>
                </a:solidFill>
                <a:latin typeface="Calibri"/>
              </a:rPr>
              <a:t>Fiscal Analysis</a:t>
            </a:r>
          </a:p>
          <a:p>
            <a:pPr algn="ctr" defTabSz="685800">
              <a:defRPr/>
            </a:pPr>
            <a:r>
              <a:rPr lang="en-US" sz="825" b="1" dirty="0">
                <a:solidFill>
                  <a:srgbClr val="142944"/>
                </a:solidFill>
                <a:latin typeface="Calibri"/>
              </a:rPr>
              <a:t>LISA JOLLIFF</a:t>
            </a:r>
          </a:p>
        </p:txBody>
      </p:sp>
      <p:sp>
        <p:nvSpPr>
          <p:cNvPr id="25" name="Rounded Rectangle 54">
            <a:hlinkClick r:id="rId3"/>
            <a:extLst>
              <a:ext uri="{FF2B5EF4-FFF2-40B4-BE49-F238E27FC236}">
                <a16:creationId xmlns:a16="http://schemas.microsoft.com/office/drawing/2014/main" id="{C4832088-F2CA-47ED-82DA-890D43EA6AC5}"/>
              </a:ext>
            </a:extLst>
          </p:cNvPr>
          <p:cNvSpPr/>
          <p:nvPr/>
        </p:nvSpPr>
        <p:spPr>
          <a:xfrm>
            <a:off x="613357" y="4742310"/>
            <a:ext cx="1399833" cy="253746"/>
          </a:xfrm>
          <a:prstGeom prst="roundRect">
            <a:avLst/>
          </a:prstGeom>
          <a:solidFill>
            <a:srgbClr val="192C43">
              <a:alpha val="25000"/>
            </a:srgbClr>
          </a:solidFill>
          <a:ln>
            <a:solidFill>
              <a:srgbClr val="142944">
                <a:alpha val="6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825" b="1" dirty="0">
                <a:solidFill>
                  <a:srgbClr val="142944"/>
                </a:solidFill>
                <a:latin typeface="Calibri"/>
              </a:rPr>
              <a:t>Health and Demographics</a:t>
            </a:r>
          </a:p>
          <a:p>
            <a:pPr algn="ctr" defTabSz="685800">
              <a:defRPr/>
            </a:pPr>
            <a:r>
              <a:rPr lang="en-US" sz="825" b="1" dirty="0">
                <a:solidFill>
                  <a:srgbClr val="142944"/>
                </a:solidFill>
                <a:latin typeface="Calibri"/>
              </a:rPr>
              <a:t>DAVID PATTERSON</a:t>
            </a:r>
          </a:p>
        </p:txBody>
      </p:sp>
      <p:sp>
        <p:nvSpPr>
          <p:cNvPr id="26" name="Rounded Rectangle 55">
            <a:hlinkClick r:id="rId4"/>
            <a:extLst>
              <a:ext uri="{FF2B5EF4-FFF2-40B4-BE49-F238E27FC236}">
                <a16:creationId xmlns:a16="http://schemas.microsoft.com/office/drawing/2014/main" id="{EE485FF3-4651-438F-938C-0E474E587FF8}"/>
              </a:ext>
            </a:extLst>
          </p:cNvPr>
          <p:cNvSpPr/>
          <p:nvPr/>
        </p:nvSpPr>
        <p:spPr>
          <a:xfrm>
            <a:off x="4911617" y="4730460"/>
            <a:ext cx="1310910" cy="253746"/>
          </a:xfrm>
          <a:prstGeom prst="roundRect">
            <a:avLst/>
          </a:prstGeom>
          <a:solidFill>
            <a:srgbClr val="192C43">
              <a:alpha val="25000"/>
            </a:srgbClr>
          </a:solidFill>
          <a:ln>
            <a:solidFill>
              <a:srgbClr val="142944">
                <a:alpha val="6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825" b="1" dirty="0">
                <a:solidFill>
                  <a:srgbClr val="142944"/>
                </a:solidFill>
                <a:latin typeface="Calibri"/>
              </a:rPr>
              <a:t>Mapping and Operations</a:t>
            </a:r>
          </a:p>
          <a:p>
            <a:pPr algn="ctr" defTabSz="685800">
              <a:defRPr/>
            </a:pPr>
            <a:r>
              <a:rPr lang="en-US" sz="825" b="1" dirty="0">
                <a:solidFill>
                  <a:srgbClr val="142944"/>
                </a:solidFill>
                <a:latin typeface="Calibri"/>
              </a:rPr>
              <a:t>PAUL ATHEY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2E34138-3DC4-44AA-85C9-7D04B78AA59B}"/>
              </a:ext>
            </a:extLst>
          </p:cNvPr>
          <p:cNvCxnSpPr>
            <a:cxnSpLocks/>
          </p:cNvCxnSpPr>
          <p:nvPr/>
        </p:nvCxnSpPr>
        <p:spPr>
          <a:xfrm>
            <a:off x="3727983" y="5001358"/>
            <a:ext cx="0" cy="67407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3948DAD-2255-4A0E-B6C2-0185FBF68E48}"/>
              </a:ext>
            </a:extLst>
          </p:cNvPr>
          <p:cNvCxnSpPr>
            <a:cxnSpLocks/>
          </p:cNvCxnSpPr>
          <p:nvPr/>
        </p:nvCxnSpPr>
        <p:spPr>
          <a:xfrm>
            <a:off x="1254317" y="4995516"/>
            <a:ext cx="0" cy="145364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88CD9CF-5A66-4981-8576-95C5F763A899}"/>
              </a:ext>
            </a:extLst>
          </p:cNvPr>
          <p:cNvCxnSpPr>
            <a:cxnSpLocks/>
            <a:stCxn id="26" idx="2"/>
          </p:cNvCxnSpPr>
          <p:nvPr/>
        </p:nvCxnSpPr>
        <p:spPr>
          <a:xfrm>
            <a:off x="5567072" y="4984206"/>
            <a:ext cx="0" cy="155287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FB4B14B-A138-477D-9AAD-5AA5A93EB4CA}"/>
              </a:ext>
            </a:extLst>
          </p:cNvPr>
          <p:cNvGrpSpPr/>
          <p:nvPr/>
        </p:nvGrpSpPr>
        <p:grpSpPr>
          <a:xfrm>
            <a:off x="1248509" y="3776297"/>
            <a:ext cx="3991166" cy="788301"/>
            <a:chOff x="1601832" y="2359855"/>
            <a:chExt cx="5321554" cy="1051068"/>
          </a:xfrm>
        </p:grpSpPr>
        <p:sp>
          <p:nvSpPr>
            <p:cNvPr id="31" name="Rounded Rectangle 34">
              <a:hlinkClick r:id="rId5"/>
              <a:extLst>
                <a:ext uri="{FF2B5EF4-FFF2-40B4-BE49-F238E27FC236}">
                  <a16:creationId xmlns:a16="http://schemas.microsoft.com/office/drawing/2014/main" id="{89F6874C-D5B7-4ACD-8A6A-F7F060F20621}"/>
                </a:ext>
              </a:extLst>
            </p:cNvPr>
            <p:cNvSpPr/>
            <p:nvPr/>
          </p:nvSpPr>
          <p:spPr>
            <a:xfrm>
              <a:off x="1601832" y="2442087"/>
              <a:ext cx="1414584" cy="393192"/>
            </a:xfrm>
            <a:prstGeom prst="roundRect">
              <a:avLst/>
            </a:prstGeom>
            <a:solidFill>
              <a:srgbClr val="192C43">
                <a:alpha val="90000"/>
              </a:srgbClr>
            </a:solidFill>
            <a:ln>
              <a:solidFill>
                <a:srgbClr val="1C3961">
                  <a:alpha val="85000"/>
                </a:srgb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r>
                <a:rPr lang="en-US" sz="825" b="1" dirty="0">
                  <a:solidFill>
                    <a:prstClr val="white"/>
                  </a:solidFill>
                  <a:latin typeface="Calibri"/>
                </a:rPr>
                <a:t>Board of Economic Advisors</a:t>
              </a:r>
            </a:p>
          </p:txBody>
        </p:sp>
        <p:sp>
          <p:nvSpPr>
            <p:cNvPr id="32" name="Rounded Rectangle 33">
              <a:hlinkClick r:id="rId5"/>
              <a:extLst>
                <a:ext uri="{FF2B5EF4-FFF2-40B4-BE49-F238E27FC236}">
                  <a16:creationId xmlns:a16="http://schemas.microsoft.com/office/drawing/2014/main" id="{164FB4D2-46F9-45E3-8D98-E7083BA669C8}"/>
                </a:ext>
              </a:extLst>
            </p:cNvPr>
            <p:cNvSpPr/>
            <p:nvPr/>
          </p:nvSpPr>
          <p:spPr>
            <a:xfrm>
              <a:off x="3698041" y="2359855"/>
              <a:ext cx="1747880" cy="547076"/>
            </a:xfrm>
            <a:prstGeom prst="roundRect">
              <a:avLst/>
            </a:prstGeom>
            <a:solidFill>
              <a:srgbClr val="192C43">
                <a:alpha val="90000"/>
              </a:srgbClr>
            </a:solidFill>
            <a:ln>
              <a:solidFill>
                <a:srgbClr val="1C3961">
                  <a:alpha val="85000"/>
                </a:srgb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r>
                <a:rPr lang="en-US" sz="900" b="1" dirty="0">
                  <a:solidFill>
                    <a:prstClr val="white"/>
                  </a:solidFill>
                  <a:latin typeface="Calibri"/>
                </a:rPr>
                <a:t>Revenue and Fiscal Affairs Office Board</a:t>
              </a:r>
            </a:p>
          </p:txBody>
        </p:sp>
        <p:sp>
          <p:nvSpPr>
            <p:cNvPr id="33" name="Rounded Rectangle 43">
              <a:hlinkClick r:id="" action="ppaction://noaction"/>
              <a:extLst>
                <a:ext uri="{FF2B5EF4-FFF2-40B4-BE49-F238E27FC236}">
                  <a16:creationId xmlns:a16="http://schemas.microsoft.com/office/drawing/2014/main" id="{411E5A4B-A719-4F66-A36C-9D4856FC60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98040" y="3017731"/>
              <a:ext cx="1747880" cy="393192"/>
            </a:xfrm>
            <a:prstGeom prst="roundRect">
              <a:avLst/>
            </a:prstGeom>
            <a:solidFill>
              <a:srgbClr val="192C43">
                <a:alpha val="60000"/>
              </a:srgbClr>
            </a:solidFill>
            <a:ln>
              <a:solidFill>
                <a:srgbClr val="1C3961">
                  <a:alpha val="75000"/>
                </a:srgb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r>
                <a:rPr lang="en-US" sz="825" b="1" dirty="0">
                  <a:solidFill>
                    <a:prstClr val="white"/>
                  </a:solidFill>
                  <a:latin typeface="Calibri"/>
                </a:rPr>
                <a:t>Executive Director </a:t>
              </a:r>
            </a:p>
            <a:p>
              <a:pPr algn="ctr" defTabSz="685800">
                <a:defRPr/>
              </a:pPr>
              <a:r>
                <a:rPr lang="en-US" sz="825" b="1" dirty="0">
                  <a:solidFill>
                    <a:prstClr val="white"/>
                  </a:solidFill>
                  <a:latin typeface="Calibri"/>
                </a:rPr>
                <a:t>FRANK RAINWATER</a:t>
              </a:r>
            </a:p>
          </p:txBody>
        </p:sp>
        <p:sp>
          <p:nvSpPr>
            <p:cNvPr id="34" name="Rounded Rectangle 96">
              <a:hlinkClick r:id="rId6"/>
              <a:extLst>
                <a:ext uri="{FF2B5EF4-FFF2-40B4-BE49-F238E27FC236}">
                  <a16:creationId xmlns:a16="http://schemas.microsoft.com/office/drawing/2014/main" id="{4449B0DF-BF77-45AC-9C05-5E21C4843D13}"/>
                </a:ext>
              </a:extLst>
            </p:cNvPr>
            <p:cNvSpPr/>
            <p:nvPr/>
          </p:nvSpPr>
          <p:spPr>
            <a:xfrm>
              <a:off x="5835250" y="3017731"/>
              <a:ext cx="1088136" cy="3931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1C396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r>
                <a:rPr lang="en-US" sz="600" b="1" dirty="0">
                  <a:solidFill>
                    <a:srgbClr val="142944"/>
                  </a:solidFill>
                  <a:latin typeface="Calibri"/>
                </a:rPr>
                <a:t>Human Resources DEBBIE GLENN</a:t>
              </a:r>
            </a:p>
          </p:txBody>
        </p:sp>
      </p:grp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2D9D778-23E6-4956-97B4-4946B17A950D}"/>
              </a:ext>
            </a:extLst>
          </p:cNvPr>
          <p:cNvCxnSpPr/>
          <p:nvPr/>
        </p:nvCxnSpPr>
        <p:spPr>
          <a:xfrm flipH="1">
            <a:off x="2539821" y="4405238"/>
            <a:ext cx="274320" cy="12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36B96A1-7F72-4BA7-B793-A0FD2410A0E0}"/>
              </a:ext>
            </a:extLst>
          </p:cNvPr>
          <p:cNvCxnSpPr>
            <a:cxnSpLocks/>
          </p:cNvCxnSpPr>
          <p:nvPr/>
        </p:nvCxnSpPr>
        <p:spPr>
          <a:xfrm>
            <a:off x="3470261" y="3700097"/>
            <a:ext cx="0" cy="762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F332878-F419-4C1A-8C3C-482F2DB93532}"/>
              </a:ext>
            </a:extLst>
          </p:cNvPr>
          <p:cNvCxnSpPr/>
          <p:nvPr/>
        </p:nvCxnSpPr>
        <p:spPr>
          <a:xfrm flipH="1" flipV="1">
            <a:off x="3625567" y="5673828"/>
            <a:ext cx="102870" cy="9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54BF853-3F99-47A7-BDC1-25E853F58969}"/>
              </a:ext>
            </a:extLst>
          </p:cNvPr>
          <p:cNvCxnSpPr/>
          <p:nvPr/>
        </p:nvCxnSpPr>
        <p:spPr>
          <a:xfrm flipH="1" flipV="1">
            <a:off x="3631183" y="5236807"/>
            <a:ext cx="102870" cy="9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66">
            <a:hlinkClick r:id="rId3"/>
            <a:extLst>
              <a:ext uri="{FF2B5EF4-FFF2-40B4-BE49-F238E27FC236}">
                <a16:creationId xmlns:a16="http://schemas.microsoft.com/office/drawing/2014/main" id="{ABCFE140-2980-4678-BC64-24D9378AB8A3}"/>
              </a:ext>
            </a:extLst>
          </p:cNvPr>
          <p:cNvSpPr/>
          <p:nvPr/>
        </p:nvSpPr>
        <p:spPr>
          <a:xfrm>
            <a:off x="1400241" y="5487187"/>
            <a:ext cx="816102" cy="294894"/>
          </a:xfrm>
          <a:prstGeom prst="roundRect">
            <a:avLst/>
          </a:prstGeom>
          <a:solidFill>
            <a:schemeClr val="bg1"/>
          </a:solidFill>
          <a:ln>
            <a:solidFill>
              <a:srgbClr val="1C3961">
                <a:alpha val="7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Statistics</a:t>
            </a:r>
          </a:p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CHRIS FINNEY</a:t>
            </a:r>
          </a:p>
        </p:txBody>
      </p:sp>
      <p:sp>
        <p:nvSpPr>
          <p:cNvPr id="40" name="Rounded Rectangle 67">
            <a:extLst>
              <a:ext uri="{FF2B5EF4-FFF2-40B4-BE49-F238E27FC236}">
                <a16:creationId xmlns:a16="http://schemas.microsoft.com/office/drawing/2014/main" id="{340CC5D2-F636-4881-8724-DC671D3838C1}"/>
              </a:ext>
            </a:extLst>
          </p:cNvPr>
          <p:cNvSpPr/>
          <p:nvPr/>
        </p:nvSpPr>
        <p:spPr>
          <a:xfrm>
            <a:off x="245517" y="5096137"/>
            <a:ext cx="816102" cy="294894"/>
          </a:xfrm>
          <a:prstGeom prst="roundRect">
            <a:avLst/>
          </a:prstGeom>
          <a:solidFill>
            <a:schemeClr val="bg1"/>
          </a:solidFill>
          <a:ln>
            <a:solidFill>
              <a:srgbClr val="1C3961">
                <a:alpha val="7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Development</a:t>
            </a:r>
          </a:p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LAURA KELLEY</a:t>
            </a:r>
          </a:p>
        </p:txBody>
      </p:sp>
      <p:sp>
        <p:nvSpPr>
          <p:cNvPr id="41" name="Rounded Rectangle 68">
            <a:extLst>
              <a:ext uri="{FF2B5EF4-FFF2-40B4-BE49-F238E27FC236}">
                <a16:creationId xmlns:a16="http://schemas.microsoft.com/office/drawing/2014/main" id="{658288FC-F3F4-4A65-B45C-516EBEEA3291}"/>
              </a:ext>
            </a:extLst>
          </p:cNvPr>
          <p:cNvSpPr/>
          <p:nvPr/>
        </p:nvSpPr>
        <p:spPr>
          <a:xfrm>
            <a:off x="245517" y="5487770"/>
            <a:ext cx="816102" cy="294894"/>
          </a:xfrm>
          <a:prstGeom prst="roundRect">
            <a:avLst/>
          </a:prstGeom>
          <a:solidFill>
            <a:schemeClr val="bg1"/>
          </a:solidFill>
          <a:ln>
            <a:solidFill>
              <a:srgbClr val="1C3961">
                <a:alpha val="7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</a:rPr>
              <a:t>Online Analytics</a:t>
            </a:r>
          </a:p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</a:rPr>
              <a:t>ELIZABETH HALL</a:t>
            </a:r>
          </a:p>
        </p:txBody>
      </p:sp>
      <p:sp>
        <p:nvSpPr>
          <p:cNvPr id="42" name="Rounded Rectangle 86">
            <a:hlinkClick r:id="rId7"/>
            <a:extLst>
              <a:ext uri="{FF2B5EF4-FFF2-40B4-BE49-F238E27FC236}">
                <a16:creationId xmlns:a16="http://schemas.microsoft.com/office/drawing/2014/main" id="{36E818BA-5E9E-48DB-83D3-C136E4FEBBB2}"/>
              </a:ext>
            </a:extLst>
          </p:cNvPr>
          <p:cNvSpPr/>
          <p:nvPr/>
        </p:nvSpPr>
        <p:spPr>
          <a:xfrm>
            <a:off x="239655" y="5890154"/>
            <a:ext cx="816102" cy="294894"/>
          </a:xfrm>
          <a:prstGeom prst="roundRect">
            <a:avLst/>
          </a:prstGeom>
          <a:solidFill>
            <a:schemeClr val="bg1"/>
          </a:solidFill>
          <a:ln>
            <a:solidFill>
              <a:srgbClr val="1C3961">
                <a:alpha val="7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</a:rPr>
              <a:t>Health Resources</a:t>
            </a:r>
          </a:p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</a:rPr>
              <a:t>BYRON KIRBY</a:t>
            </a:r>
          </a:p>
        </p:txBody>
      </p:sp>
      <p:sp>
        <p:nvSpPr>
          <p:cNvPr id="43" name="Rounded Rectangle 59">
            <a:extLst>
              <a:ext uri="{FF2B5EF4-FFF2-40B4-BE49-F238E27FC236}">
                <a16:creationId xmlns:a16="http://schemas.microsoft.com/office/drawing/2014/main" id="{7B261FA1-C319-432D-99F4-14EE29666673}"/>
              </a:ext>
            </a:extLst>
          </p:cNvPr>
          <p:cNvSpPr/>
          <p:nvPr/>
        </p:nvSpPr>
        <p:spPr>
          <a:xfrm>
            <a:off x="1396687" y="5890154"/>
            <a:ext cx="912753" cy="294894"/>
          </a:xfrm>
          <a:prstGeom prst="roundRect">
            <a:avLst/>
          </a:prstGeom>
          <a:solidFill>
            <a:schemeClr val="bg1"/>
          </a:solidFill>
          <a:ln>
            <a:solidFill>
              <a:srgbClr val="1C3961">
                <a:alpha val="7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Research Project Manager </a:t>
            </a:r>
          </a:p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SARAH CRAWFORD</a:t>
            </a:r>
          </a:p>
        </p:txBody>
      </p:sp>
      <p:sp>
        <p:nvSpPr>
          <p:cNvPr id="44" name="Rounded Rectangle 81">
            <a:hlinkClick r:id="rId8"/>
            <a:extLst>
              <a:ext uri="{FF2B5EF4-FFF2-40B4-BE49-F238E27FC236}">
                <a16:creationId xmlns:a16="http://schemas.microsoft.com/office/drawing/2014/main" id="{85455A36-7FE6-462E-B5D0-8B3576392CFD}"/>
              </a:ext>
            </a:extLst>
          </p:cNvPr>
          <p:cNvSpPr/>
          <p:nvPr/>
        </p:nvSpPr>
        <p:spPr>
          <a:xfrm>
            <a:off x="1402549" y="5095047"/>
            <a:ext cx="816102" cy="294894"/>
          </a:xfrm>
          <a:prstGeom prst="roundRect">
            <a:avLst/>
          </a:prstGeom>
          <a:solidFill>
            <a:schemeClr val="bg1"/>
          </a:solidFill>
          <a:ln>
            <a:solidFill>
              <a:srgbClr val="1C3961">
                <a:alpha val="7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</a:rPr>
              <a:t>Info. Technology (CIO)</a:t>
            </a:r>
          </a:p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</a:rPr>
              <a:t>DONALD ROPER</a:t>
            </a:r>
          </a:p>
        </p:txBody>
      </p:sp>
      <p:sp>
        <p:nvSpPr>
          <p:cNvPr id="45" name="Rounded Rectangle 102">
            <a:hlinkClick r:id="rId3"/>
            <a:extLst>
              <a:ext uri="{FF2B5EF4-FFF2-40B4-BE49-F238E27FC236}">
                <a16:creationId xmlns:a16="http://schemas.microsoft.com/office/drawing/2014/main" id="{3E954052-2950-47DC-89ED-9F521A090EEC}"/>
              </a:ext>
            </a:extLst>
          </p:cNvPr>
          <p:cNvSpPr/>
          <p:nvPr/>
        </p:nvSpPr>
        <p:spPr>
          <a:xfrm>
            <a:off x="1402549" y="6329363"/>
            <a:ext cx="816102" cy="253746"/>
          </a:xfrm>
          <a:prstGeom prst="roundRect">
            <a:avLst/>
          </a:prstGeom>
          <a:solidFill>
            <a:srgbClr val="192C43">
              <a:alpha val="10000"/>
            </a:srgbClr>
          </a:solidFill>
          <a:ln>
            <a:solidFill>
              <a:srgbClr val="1C3961">
                <a:alpha val="80000"/>
              </a:srgb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SC Data Oversight Council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1339FDE-3C8C-432B-99A1-AC94D69A9287}"/>
              </a:ext>
            </a:extLst>
          </p:cNvPr>
          <p:cNvCxnSpPr>
            <a:cxnSpLocks/>
            <a:stCxn id="45" idx="1"/>
          </p:cNvCxnSpPr>
          <p:nvPr/>
        </p:nvCxnSpPr>
        <p:spPr>
          <a:xfrm flipH="1" flipV="1">
            <a:off x="1248508" y="6456011"/>
            <a:ext cx="154041" cy="22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73">
            <a:hlinkClick r:id="rId9"/>
            <a:extLst>
              <a:ext uri="{FF2B5EF4-FFF2-40B4-BE49-F238E27FC236}">
                <a16:creationId xmlns:a16="http://schemas.microsoft.com/office/drawing/2014/main" id="{8860FF72-7365-4267-AC41-91173642EEFA}"/>
              </a:ext>
            </a:extLst>
          </p:cNvPr>
          <p:cNvSpPr/>
          <p:nvPr/>
        </p:nvSpPr>
        <p:spPr>
          <a:xfrm>
            <a:off x="5737186" y="5892030"/>
            <a:ext cx="816102" cy="294894"/>
          </a:xfrm>
          <a:prstGeom prst="roundRect">
            <a:avLst/>
          </a:prstGeom>
          <a:solidFill>
            <a:schemeClr val="bg1"/>
          </a:solidFill>
          <a:ln>
            <a:solidFill>
              <a:srgbClr val="1C3961">
                <a:alpha val="7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</a:rPr>
              <a:t>Info. Security Manager</a:t>
            </a:r>
          </a:p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</a:rPr>
              <a:t>DREW SHEALY</a:t>
            </a:r>
          </a:p>
        </p:txBody>
      </p:sp>
      <p:sp>
        <p:nvSpPr>
          <p:cNvPr id="48" name="Rounded Rectangle 74">
            <a:hlinkClick r:id="rId10"/>
            <a:extLst>
              <a:ext uri="{FF2B5EF4-FFF2-40B4-BE49-F238E27FC236}">
                <a16:creationId xmlns:a16="http://schemas.microsoft.com/office/drawing/2014/main" id="{D1516A09-A8E4-4955-8442-E3D82CFEDC13}"/>
              </a:ext>
            </a:extLst>
          </p:cNvPr>
          <p:cNvSpPr/>
          <p:nvPr/>
        </p:nvSpPr>
        <p:spPr>
          <a:xfrm>
            <a:off x="4547294" y="5509155"/>
            <a:ext cx="816102" cy="294894"/>
          </a:xfrm>
          <a:prstGeom prst="roundRect">
            <a:avLst/>
          </a:prstGeom>
          <a:solidFill>
            <a:schemeClr val="bg1"/>
          </a:solidFill>
          <a:ln>
            <a:solidFill>
              <a:srgbClr val="1C3961">
                <a:alpha val="7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</a:rPr>
              <a:t>SC Wireless 9-1-1</a:t>
            </a:r>
          </a:p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</a:rPr>
              <a:t>DAVID MORRISON</a:t>
            </a:r>
          </a:p>
        </p:txBody>
      </p:sp>
      <p:sp>
        <p:nvSpPr>
          <p:cNvPr id="49" name="Rounded Rectangle 80">
            <a:hlinkClick r:id="rId11"/>
            <a:extLst>
              <a:ext uri="{FF2B5EF4-FFF2-40B4-BE49-F238E27FC236}">
                <a16:creationId xmlns:a16="http://schemas.microsoft.com/office/drawing/2014/main" id="{AA3B074B-2DE1-40D4-A8C3-58A04200AAE4}"/>
              </a:ext>
            </a:extLst>
          </p:cNvPr>
          <p:cNvSpPr/>
          <p:nvPr/>
        </p:nvSpPr>
        <p:spPr>
          <a:xfrm>
            <a:off x="4527539" y="6396308"/>
            <a:ext cx="816102" cy="294894"/>
          </a:xfrm>
          <a:prstGeom prst="roundRect">
            <a:avLst/>
          </a:prstGeom>
          <a:solidFill>
            <a:schemeClr val="bg1"/>
          </a:solidFill>
          <a:ln>
            <a:solidFill>
              <a:srgbClr val="1C3961">
                <a:alpha val="7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</a:rPr>
              <a:t>Geodetic Survey</a:t>
            </a:r>
          </a:p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</a:rPr>
              <a:t>MATT WELLSLAGER</a:t>
            </a:r>
          </a:p>
        </p:txBody>
      </p:sp>
      <p:sp>
        <p:nvSpPr>
          <p:cNvPr id="50" name="Rounded Rectangle 89">
            <a:hlinkClick r:id="rId6"/>
            <a:extLst>
              <a:ext uri="{FF2B5EF4-FFF2-40B4-BE49-F238E27FC236}">
                <a16:creationId xmlns:a16="http://schemas.microsoft.com/office/drawing/2014/main" id="{F25EC9C0-200E-4277-AF7A-FA31B1E1E127}"/>
              </a:ext>
            </a:extLst>
          </p:cNvPr>
          <p:cNvSpPr/>
          <p:nvPr/>
        </p:nvSpPr>
        <p:spPr>
          <a:xfrm>
            <a:off x="4542692" y="5918900"/>
            <a:ext cx="827625" cy="253746"/>
          </a:xfrm>
          <a:prstGeom prst="roundRect">
            <a:avLst/>
          </a:prstGeom>
          <a:solidFill>
            <a:srgbClr val="192C43">
              <a:alpha val="10000"/>
            </a:srgbClr>
          </a:solidFill>
          <a:ln>
            <a:solidFill>
              <a:srgbClr val="1C3961">
                <a:alpha val="80000"/>
              </a:srgb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SC 9-1-1 Advisory Committee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BF0B0B2-B0C5-42BC-8C4A-9BFE675164E6}"/>
              </a:ext>
            </a:extLst>
          </p:cNvPr>
          <p:cNvCxnSpPr>
            <a:cxnSpLocks/>
            <a:stCxn id="64" idx="1"/>
          </p:cNvCxnSpPr>
          <p:nvPr/>
        </p:nvCxnSpPr>
        <p:spPr>
          <a:xfrm flipH="1">
            <a:off x="5357447" y="6542941"/>
            <a:ext cx="375669" cy="81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DBF16DF-900D-4F16-9009-6BB4CB998960}"/>
              </a:ext>
            </a:extLst>
          </p:cNvPr>
          <p:cNvCxnSpPr>
            <a:cxnSpLocks/>
            <a:endCxn id="71" idx="3"/>
          </p:cNvCxnSpPr>
          <p:nvPr/>
        </p:nvCxnSpPr>
        <p:spPr>
          <a:xfrm flipH="1">
            <a:off x="5366326" y="5266810"/>
            <a:ext cx="38384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5557CCE-4EC6-4C62-A133-0BBDD3070B43}"/>
              </a:ext>
            </a:extLst>
          </p:cNvPr>
          <p:cNvCxnSpPr/>
          <p:nvPr/>
        </p:nvCxnSpPr>
        <p:spPr>
          <a:xfrm flipV="1">
            <a:off x="1232005" y="4619320"/>
            <a:ext cx="0" cy="12900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6564438-B9A7-45FC-924B-E927B5BBE0FB}"/>
              </a:ext>
            </a:extLst>
          </p:cNvPr>
          <p:cNvCxnSpPr/>
          <p:nvPr/>
        </p:nvCxnSpPr>
        <p:spPr>
          <a:xfrm flipH="1" flipV="1">
            <a:off x="3461800" y="4570020"/>
            <a:ext cx="1214" cy="17830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6193268-4448-45CE-B832-F1A570568047}"/>
              </a:ext>
            </a:extLst>
          </p:cNvPr>
          <p:cNvCxnSpPr/>
          <p:nvPr/>
        </p:nvCxnSpPr>
        <p:spPr>
          <a:xfrm flipV="1">
            <a:off x="5567072" y="4628374"/>
            <a:ext cx="0" cy="10287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AA12ACB-A253-4983-B1F4-BDCCC1A40165}"/>
              </a:ext>
            </a:extLst>
          </p:cNvPr>
          <p:cNvCxnSpPr/>
          <p:nvPr/>
        </p:nvCxnSpPr>
        <p:spPr>
          <a:xfrm>
            <a:off x="4139111" y="4417151"/>
            <a:ext cx="27432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D7543A3-5915-4633-B4BF-4E6906B95D3D}"/>
              </a:ext>
            </a:extLst>
          </p:cNvPr>
          <p:cNvCxnSpPr/>
          <p:nvPr/>
        </p:nvCxnSpPr>
        <p:spPr>
          <a:xfrm flipV="1">
            <a:off x="4134996" y="3300710"/>
            <a:ext cx="0" cy="4800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BD92971-4D98-4C63-84B3-C08FD19FEE61}"/>
              </a:ext>
            </a:extLst>
          </p:cNvPr>
          <p:cNvCxnSpPr/>
          <p:nvPr/>
        </p:nvCxnSpPr>
        <p:spPr>
          <a:xfrm flipV="1">
            <a:off x="5661827" y="3302765"/>
            <a:ext cx="0" cy="4800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05090AF-F28D-4F3B-9EBF-795590914823}"/>
              </a:ext>
            </a:extLst>
          </p:cNvPr>
          <p:cNvCxnSpPr/>
          <p:nvPr/>
        </p:nvCxnSpPr>
        <p:spPr>
          <a:xfrm>
            <a:off x="5696747" y="378552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D275E2D-E6FB-4821-AA8A-73FAF366683E}"/>
              </a:ext>
            </a:extLst>
          </p:cNvPr>
          <p:cNvCxnSpPr/>
          <p:nvPr/>
        </p:nvCxnSpPr>
        <p:spPr>
          <a:xfrm>
            <a:off x="5685272" y="3652026"/>
            <a:ext cx="0" cy="54864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E063DAC-7CF4-476C-B984-7D8EDC3B76B8}"/>
              </a:ext>
            </a:extLst>
          </p:cNvPr>
          <p:cNvCxnSpPr/>
          <p:nvPr/>
        </p:nvCxnSpPr>
        <p:spPr>
          <a:xfrm>
            <a:off x="4123273" y="3652027"/>
            <a:ext cx="0" cy="54864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ounded Rectangle 28">
            <a:hlinkClick r:id="rId12"/>
            <a:extLst>
              <a:ext uri="{FF2B5EF4-FFF2-40B4-BE49-F238E27FC236}">
                <a16:creationId xmlns:a16="http://schemas.microsoft.com/office/drawing/2014/main" id="{CDC3B016-D616-49CD-8B74-3368BDF16C84}"/>
              </a:ext>
            </a:extLst>
          </p:cNvPr>
          <p:cNvSpPr/>
          <p:nvPr/>
        </p:nvSpPr>
        <p:spPr>
          <a:xfrm>
            <a:off x="2808075" y="5095451"/>
            <a:ext cx="816102" cy="296265"/>
          </a:xfrm>
          <a:prstGeom prst="roundRect">
            <a:avLst/>
          </a:prstGeom>
          <a:solidFill>
            <a:schemeClr val="bg1"/>
          </a:solidFill>
          <a:ln>
            <a:solidFill>
              <a:srgbClr val="1C3961">
                <a:alpha val="7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Board of Economic Advisors</a:t>
            </a:r>
          </a:p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ROBERT MARTIN</a:t>
            </a:r>
          </a:p>
        </p:txBody>
      </p:sp>
      <p:sp>
        <p:nvSpPr>
          <p:cNvPr id="63" name="Rounded Rectangle 30">
            <a:hlinkClick r:id="rId13"/>
            <a:extLst>
              <a:ext uri="{FF2B5EF4-FFF2-40B4-BE49-F238E27FC236}">
                <a16:creationId xmlns:a16="http://schemas.microsoft.com/office/drawing/2014/main" id="{EEEFE6EF-D505-4C89-BE67-244BE0147964}"/>
              </a:ext>
            </a:extLst>
          </p:cNvPr>
          <p:cNvSpPr/>
          <p:nvPr/>
        </p:nvSpPr>
        <p:spPr>
          <a:xfrm>
            <a:off x="2809117" y="5517078"/>
            <a:ext cx="816102" cy="294894"/>
          </a:xfrm>
          <a:prstGeom prst="roundRect">
            <a:avLst/>
          </a:prstGeom>
          <a:solidFill>
            <a:schemeClr val="bg1"/>
          </a:solidFill>
          <a:ln>
            <a:solidFill>
              <a:srgbClr val="1C3961">
                <a:alpha val="7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Economic Research</a:t>
            </a:r>
          </a:p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ALLYN POWELL</a:t>
            </a:r>
          </a:p>
        </p:txBody>
      </p:sp>
      <p:sp>
        <p:nvSpPr>
          <p:cNvPr id="64" name="Rounded Rectangle 103">
            <a:hlinkClick r:id="rId9"/>
            <a:extLst>
              <a:ext uri="{FF2B5EF4-FFF2-40B4-BE49-F238E27FC236}">
                <a16:creationId xmlns:a16="http://schemas.microsoft.com/office/drawing/2014/main" id="{55B70BD3-3EB5-4070-A7FF-F83CE007C873}"/>
              </a:ext>
            </a:extLst>
          </p:cNvPr>
          <p:cNvSpPr/>
          <p:nvPr/>
        </p:nvSpPr>
        <p:spPr>
          <a:xfrm>
            <a:off x="5733116" y="6396402"/>
            <a:ext cx="816102" cy="293076"/>
          </a:xfrm>
          <a:prstGeom prst="roundRect">
            <a:avLst/>
          </a:prstGeom>
          <a:solidFill>
            <a:schemeClr val="bg1"/>
          </a:solidFill>
          <a:ln>
            <a:solidFill>
              <a:srgbClr val="1C3961">
                <a:alpha val="7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</a:rPr>
              <a:t>Privacy and HIPAA Compliance</a:t>
            </a:r>
          </a:p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</a:rPr>
              <a:t>TRACY SMITH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099B0FD8-0E53-4C1C-BBB2-A5DDE67FF9F9}"/>
              </a:ext>
            </a:extLst>
          </p:cNvPr>
          <p:cNvCxnSpPr>
            <a:cxnSpLocks/>
            <a:stCxn id="47" idx="1"/>
          </p:cNvCxnSpPr>
          <p:nvPr/>
        </p:nvCxnSpPr>
        <p:spPr>
          <a:xfrm flipH="1">
            <a:off x="5562600" y="6039477"/>
            <a:ext cx="174586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ounded Rectangle 96">
            <a:hlinkClick r:id="rId6"/>
            <a:extLst>
              <a:ext uri="{FF2B5EF4-FFF2-40B4-BE49-F238E27FC236}">
                <a16:creationId xmlns:a16="http://schemas.microsoft.com/office/drawing/2014/main" id="{47D24272-C60F-4994-861E-4B45830C88A1}"/>
              </a:ext>
            </a:extLst>
          </p:cNvPr>
          <p:cNvSpPr/>
          <p:nvPr/>
        </p:nvSpPr>
        <p:spPr>
          <a:xfrm>
            <a:off x="5616396" y="4098681"/>
            <a:ext cx="816102" cy="328170"/>
          </a:xfrm>
          <a:prstGeom prst="roundRect">
            <a:avLst/>
          </a:prstGeom>
          <a:solidFill>
            <a:schemeClr val="bg1"/>
          </a:solidFill>
          <a:ln>
            <a:solidFill>
              <a:srgbClr val="1C3961"/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Chief Information Security Officer VIRTUAL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8988CFD-18FC-4B9D-A816-FB743AF26D84}"/>
              </a:ext>
            </a:extLst>
          </p:cNvPr>
          <p:cNvCxnSpPr>
            <a:cxnSpLocks/>
          </p:cNvCxnSpPr>
          <p:nvPr/>
        </p:nvCxnSpPr>
        <p:spPr>
          <a:xfrm flipV="1">
            <a:off x="6020362" y="4438137"/>
            <a:ext cx="0" cy="18808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4457315-2930-4FFA-8AA7-E58F4C9ED428}"/>
              </a:ext>
            </a:extLst>
          </p:cNvPr>
          <p:cNvCxnSpPr>
            <a:cxnSpLocks/>
          </p:cNvCxnSpPr>
          <p:nvPr/>
        </p:nvCxnSpPr>
        <p:spPr>
          <a:xfrm flipH="1">
            <a:off x="1064550" y="5245424"/>
            <a:ext cx="335069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5DBC77A6-3178-403E-A69C-0EC52C292737}"/>
              </a:ext>
            </a:extLst>
          </p:cNvPr>
          <p:cNvCxnSpPr>
            <a:cxnSpLocks/>
          </p:cNvCxnSpPr>
          <p:nvPr/>
        </p:nvCxnSpPr>
        <p:spPr>
          <a:xfrm flipH="1">
            <a:off x="1064549" y="5647810"/>
            <a:ext cx="340931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DF0D33D-7313-40B3-BDE3-880642980020}"/>
              </a:ext>
            </a:extLst>
          </p:cNvPr>
          <p:cNvCxnSpPr>
            <a:cxnSpLocks/>
          </p:cNvCxnSpPr>
          <p:nvPr/>
        </p:nvCxnSpPr>
        <p:spPr>
          <a:xfrm flipH="1">
            <a:off x="1055757" y="6037601"/>
            <a:ext cx="340931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4">
            <a:hlinkClick r:id="rId10"/>
            <a:extLst>
              <a:ext uri="{FF2B5EF4-FFF2-40B4-BE49-F238E27FC236}">
                <a16:creationId xmlns:a16="http://schemas.microsoft.com/office/drawing/2014/main" id="{285AF9A6-FBF0-4773-A0B5-001BDAA6DB04}"/>
              </a:ext>
            </a:extLst>
          </p:cNvPr>
          <p:cNvSpPr/>
          <p:nvPr/>
        </p:nvSpPr>
        <p:spPr>
          <a:xfrm>
            <a:off x="4550224" y="5119363"/>
            <a:ext cx="816102" cy="294894"/>
          </a:xfrm>
          <a:prstGeom prst="roundRect">
            <a:avLst/>
          </a:prstGeom>
          <a:solidFill>
            <a:schemeClr val="bg1"/>
          </a:solidFill>
          <a:ln>
            <a:solidFill>
              <a:srgbClr val="1C3961">
                <a:alpha val="7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Business Services</a:t>
            </a:r>
          </a:p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CARRIE BUNDRICK</a:t>
            </a:r>
          </a:p>
        </p:txBody>
      </p:sp>
      <p:sp>
        <p:nvSpPr>
          <p:cNvPr id="72" name="Rounded Rectangle 101">
            <a:hlinkClick r:id="rId14"/>
            <a:extLst>
              <a:ext uri="{FF2B5EF4-FFF2-40B4-BE49-F238E27FC236}">
                <a16:creationId xmlns:a16="http://schemas.microsoft.com/office/drawing/2014/main" id="{3E85A258-5F2B-4F30-BB25-401881CCD6CF}"/>
              </a:ext>
            </a:extLst>
          </p:cNvPr>
          <p:cNvSpPr/>
          <p:nvPr/>
        </p:nvSpPr>
        <p:spPr>
          <a:xfrm>
            <a:off x="5753410" y="5504384"/>
            <a:ext cx="816102" cy="294894"/>
          </a:xfrm>
          <a:prstGeom prst="roundRect">
            <a:avLst/>
          </a:prstGeom>
          <a:solidFill>
            <a:schemeClr val="bg1"/>
          </a:solidFill>
          <a:ln>
            <a:solidFill>
              <a:srgbClr val="1C3961">
                <a:alpha val="7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Communications Manager</a:t>
            </a:r>
          </a:p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KEN HARRIS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89C5183-F676-49D8-B36A-298F175A531D}"/>
              </a:ext>
            </a:extLst>
          </p:cNvPr>
          <p:cNvCxnSpPr>
            <a:cxnSpLocks/>
          </p:cNvCxnSpPr>
          <p:nvPr/>
        </p:nvCxnSpPr>
        <p:spPr>
          <a:xfrm>
            <a:off x="6155600" y="5415466"/>
            <a:ext cx="0" cy="9964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1728369-4A0C-4A8E-A117-A7096646BEC1}"/>
              </a:ext>
            </a:extLst>
          </p:cNvPr>
          <p:cNvCxnSpPr>
            <a:cxnSpLocks/>
          </p:cNvCxnSpPr>
          <p:nvPr/>
        </p:nvCxnSpPr>
        <p:spPr>
          <a:xfrm flipV="1">
            <a:off x="4967654" y="5814242"/>
            <a:ext cx="0" cy="10151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F73CB90-60CF-4D0E-9480-DCFDCE508DA6}"/>
              </a:ext>
            </a:extLst>
          </p:cNvPr>
          <p:cNvCxnSpPr>
            <a:cxnSpLocks/>
          </p:cNvCxnSpPr>
          <p:nvPr/>
        </p:nvCxnSpPr>
        <p:spPr>
          <a:xfrm flipH="1">
            <a:off x="5366239" y="5661594"/>
            <a:ext cx="199291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102">
            <a:hlinkClick r:id="rId3"/>
            <a:extLst>
              <a:ext uri="{FF2B5EF4-FFF2-40B4-BE49-F238E27FC236}">
                <a16:creationId xmlns:a16="http://schemas.microsoft.com/office/drawing/2014/main" id="{1E9C8D22-76D3-44EF-87A5-925EFDFFEEAF}"/>
              </a:ext>
            </a:extLst>
          </p:cNvPr>
          <p:cNvSpPr/>
          <p:nvPr/>
        </p:nvSpPr>
        <p:spPr>
          <a:xfrm>
            <a:off x="3556663" y="6414355"/>
            <a:ext cx="816102" cy="253746"/>
          </a:xfrm>
          <a:prstGeom prst="roundRect">
            <a:avLst/>
          </a:prstGeom>
          <a:solidFill>
            <a:srgbClr val="192C43">
              <a:alpha val="10000"/>
            </a:srgbClr>
          </a:solidFill>
          <a:ln>
            <a:solidFill>
              <a:srgbClr val="1C3961">
                <a:alpha val="80000"/>
              </a:srgb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Geographic Information Council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4D82C26-9792-4D3A-92E3-8A4931958F73}"/>
              </a:ext>
            </a:extLst>
          </p:cNvPr>
          <p:cNvCxnSpPr>
            <a:cxnSpLocks/>
          </p:cNvCxnSpPr>
          <p:nvPr/>
        </p:nvCxnSpPr>
        <p:spPr>
          <a:xfrm flipH="1" flipV="1">
            <a:off x="4375639" y="6552727"/>
            <a:ext cx="154041" cy="22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33">
            <a:hlinkClick r:id="rId5"/>
            <a:extLst>
              <a:ext uri="{FF2B5EF4-FFF2-40B4-BE49-F238E27FC236}">
                <a16:creationId xmlns:a16="http://schemas.microsoft.com/office/drawing/2014/main" id="{5C903751-48BC-49BB-9DFD-D8F3AA6FADB6}"/>
              </a:ext>
            </a:extLst>
          </p:cNvPr>
          <p:cNvSpPr/>
          <p:nvPr/>
        </p:nvSpPr>
        <p:spPr>
          <a:xfrm>
            <a:off x="4236227" y="2938225"/>
            <a:ext cx="1310910" cy="294894"/>
          </a:xfrm>
          <a:prstGeom prst="roundRect">
            <a:avLst/>
          </a:prstGeom>
          <a:solidFill>
            <a:srgbClr val="122030">
              <a:alpha val="89804"/>
            </a:srgbClr>
          </a:solidFill>
          <a:ln>
            <a:solidFill>
              <a:srgbClr val="1C3961">
                <a:alpha val="85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1050" b="1" dirty="0">
                <a:solidFill>
                  <a:prstClr val="white"/>
                </a:solidFill>
                <a:latin typeface="Calibri"/>
              </a:rPr>
              <a:t>General Assembly</a:t>
            </a:r>
          </a:p>
        </p:txBody>
      </p:sp>
      <p:sp>
        <p:nvSpPr>
          <p:cNvPr id="79" name="Rounded Rectangle 33">
            <a:hlinkClick r:id="rId5"/>
            <a:extLst>
              <a:ext uri="{FF2B5EF4-FFF2-40B4-BE49-F238E27FC236}">
                <a16:creationId xmlns:a16="http://schemas.microsoft.com/office/drawing/2014/main" id="{3E395928-288E-49BF-A1CB-4FEFC71E97F2}"/>
              </a:ext>
            </a:extLst>
          </p:cNvPr>
          <p:cNvSpPr/>
          <p:nvPr/>
        </p:nvSpPr>
        <p:spPr>
          <a:xfrm>
            <a:off x="1413896" y="2947017"/>
            <a:ext cx="1310910" cy="294894"/>
          </a:xfrm>
          <a:prstGeom prst="roundRect">
            <a:avLst/>
          </a:prstGeom>
          <a:solidFill>
            <a:srgbClr val="122030">
              <a:alpha val="89804"/>
            </a:srgbClr>
          </a:solidFill>
          <a:ln>
            <a:solidFill>
              <a:srgbClr val="1C3961">
                <a:alpha val="85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1050" b="1" dirty="0">
                <a:solidFill>
                  <a:prstClr val="white"/>
                </a:solidFill>
                <a:latin typeface="Calibri"/>
              </a:rPr>
              <a:t>Governor</a:t>
            </a:r>
          </a:p>
        </p:txBody>
      </p:sp>
      <p:sp>
        <p:nvSpPr>
          <p:cNvPr id="80" name="Rounded Rectangle 96">
            <a:hlinkClick r:id="rId6"/>
            <a:extLst>
              <a:ext uri="{FF2B5EF4-FFF2-40B4-BE49-F238E27FC236}">
                <a16:creationId xmlns:a16="http://schemas.microsoft.com/office/drawing/2014/main" id="{6E2528CF-C33F-4473-BCFD-ABF81030BAEA}"/>
              </a:ext>
            </a:extLst>
          </p:cNvPr>
          <p:cNvSpPr/>
          <p:nvPr/>
        </p:nvSpPr>
        <p:spPr>
          <a:xfrm>
            <a:off x="3349383" y="3352373"/>
            <a:ext cx="1410186" cy="294894"/>
          </a:xfrm>
          <a:prstGeom prst="roundRect">
            <a:avLst/>
          </a:prstGeom>
          <a:solidFill>
            <a:schemeClr val="bg1"/>
          </a:solidFill>
          <a:ln>
            <a:solidFill>
              <a:srgbClr val="142944">
                <a:alpha val="75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900" b="1" dirty="0">
                <a:solidFill>
                  <a:srgbClr val="142944"/>
                </a:solidFill>
                <a:latin typeface="Calibri"/>
              </a:rPr>
              <a:t>Chairman</a:t>
            </a:r>
          </a:p>
          <a:p>
            <a:pPr algn="ctr" defTabSz="685800">
              <a:defRPr/>
            </a:pPr>
            <a:r>
              <a:rPr lang="en-US" sz="900" b="1" dirty="0">
                <a:solidFill>
                  <a:srgbClr val="142944"/>
                </a:solidFill>
                <a:latin typeface="Calibri"/>
              </a:rPr>
              <a:t>House Ways and Means</a:t>
            </a:r>
          </a:p>
        </p:txBody>
      </p:sp>
      <p:sp>
        <p:nvSpPr>
          <p:cNvPr id="81" name="Rounded Rectangle 96">
            <a:hlinkClick r:id="rId6"/>
            <a:extLst>
              <a:ext uri="{FF2B5EF4-FFF2-40B4-BE49-F238E27FC236}">
                <a16:creationId xmlns:a16="http://schemas.microsoft.com/office/drawing/2014/main" id="{BFF7637A-E124-4D4C-8DEE-21BEE0703810}"/>
              </a:ext>
            </a:extLst>
          </p:cNvPr>
          <p:cNvSpPr/>
          <p:nvPr/>
        </p:nvSpPr>
        <p:spPr>
          <a:xfrm>
            <a:off x="5002823" y="3355302"/>
            <a:ext cx="1301261" cy="294894"/>
          </a:xfrm>
          <a:prstGeom prst="roundRect">
            <a:avLst/>
          </a:prstGeom>
          <a:solidFill>
            <a:schemeClr val="bg1"/>
          </a:solidFill>
          <a:ln>
            <a:solidFill>
              <a:srgbClr val="142944">
                <a:alpha val="75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900" b="1" dirty="0">
                <a:solidFill>
                  <a:srgbClr val="142944"/>
                </a:solidFill>
                <a:latin typeface="Calibri"/>
              </a:rPr>
              <a:t>Chairman</a:t>
            </a:r>
          </a:p>
          <a:p>
            <a:pPr algn="ctr" defTabSz="685800">
              <a:defRPr/>
            </a:pPr>
            <a:r>
              <a:rPr lang="en-US" sz="900" b="1" dirty="0">
                <a:solidFill>
                  <a:srgbClr val="142944"/>
                </a:solidFill>
                <a:latin typeface="Calibri"/>
              </a:rPr>
              <a:t>Senate Finance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6E2F45C-A06A-4989-AC74-0AEDBE1EABC9}"/>
              </a:ext>
            </a:extLst>
          </p:cNvPr>
          <p:cNvCxnSpPr>
            <a:cxnSpLocks/>
          </p:cNvCxnSpPr>
          <p:nvPr/>
        </p:nvCxnSpPr>
        <p:spPr>
          <a:xfrm flipH="1">
            <a:off x="2315310" y="3994165"/>
            <a:ext cx="486506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72B7EE0C-DDC1-4A29-A1DB-226F8743092A}"/>
              </a:ext>
            </a:extLst>
          </p:cNvPr>
          <p:cNvSpPr txBox="1"/>
          <p:nvPr/>
        </p:nvSpPr>
        <p:spPr>
          <a:xfrm>
            <a:off x="239655" y="6621189"/>
            <a:ext cx="121095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>
                <a:solidFill>
                  <a:srgbClr val="1C3961"/>
                </a:solidFill>
                <a:latin typeface="Book Antiqua" panose="02040602050305030304" pitchFamily="18" charset="0"/>
              </a:rPr>
              <a:t>FY 2020-21</a:t>
            </a:r>
          </a:p>
        </p:txBody>
      </p:sp>
      <p:sp>
        <p:nvSpPr>
          <p:cNvPr id="84" name="Rounded Rectangle 99">
            <a:hlinkClick r:id="rId6"/>
            <a:extLst>
              <a:ext uri="{FF2B5EF4-FFF2-40B4-BE49-F238E27FC236}">
                <a16:creationId xmlns:a16="http://schemas.microsoft.com/office/drawing/2014/main" id="{9C2E7DDA-AA6A-4F95-BD8B-63E4A483F58E}"/>
              </a:ext>
            </a:extLst>
          </p:cNvPr>
          <p:cNvSpPr/>
          <p:nvPr/>
        </p:nvSpPr>
        <p:spPr>
          <a:xfrm>
            <a:off x="1735987" y="4257915"/>
            <a:ext cx="816102" cy="294894"/>
          </a:xfrm>
          <a:prstGeom prst="roundRect">
            <a:avLst/>
          </a:prstGeom>
          <a:solidFill>
            <a:schemeClr val="bg1"/>
          </a:solidFill>
          <a:ln>
            <a:solidFill>
              <a:srgbClr val="1C396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Precinct Demographics </a:t>
            </a:r>
          </a:p>
          <a:p>
            <a:pPr algn="ctr" defTabSz="685800"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VACANT</a:t>
            </a:r>
          </a:p>
        </p:txBody>
      </p:sp>
      <p:sp>
        <p:nvSpPr>
          <p:cNvPr id="85" name="Rounded Rectangle 61">
            <a:extLst>
              <a:ext uri="{FF2B5EF4-FFF2-40B4-BE49-F238E27FC236}">
                <a16:creationId xmlns:a16="http://schemas.microsoft.com/office/drawing/2014/main" id="{08339C5C-1D13-4CD3-87BB-AE9CB8778C3E}"/>
              </a:ext>
            </a:extLst>
          </p:cNvPr>
          <p:cNvSpPr/>
          <p:nvPr/>
        </p:nvSpPr>
        <p:spPr>
          <a:xfrm>
            <a:off x="5685272" y="5067723"/>
            <a:ext cx="880995" cy="343909"/>
          </a:xfrm>
          <a:prstGeom prst="roundRect">
            <a:avLst/>
          </a:prstGeom>
          <a:solidFill>
            <a:schemeClr val="bg1"/>
          </a:solidFill>
          <a:ln>
            <a:solidFill>
              <a:srgbClr val="1C3961">
                <a:alpha val="70000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dirty="0">
                <a:solidFill>
                  <a:srgbClr val="142944"/>
                </a:solidFill>
                <a:latin typeface="Calibri"/>
              </a:rPr>
              <a:t>Strategic Planning &amp; </a:t>
            </a:r>
            <a:r>
              <a:rPr kumimoji="0" lang="en-US" sz="600" b="1" i="0" u="none" strike="noStrike" kern="1200" cap="none" spc="0" normalizeH="0" baseline="0" noProof="0" dirty="0">
                <a:ln>
                  <a:noFill/>
                </a:ln>
                <a:solidFill>
                  <a:srgbClr val="142944"/>
                </a:solidFill>
                <a:effectLst/>
                <a:uLnTx/>
                <a:uFillTx/>
                <a:latin typeface="Calibri"/>
              </a:rPr>
              <a:t>Communications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1200" cap="none" spc="0" normalizeH="0" baseline="0" noProof="0" dirty="0">
                <a:ln>
                  <a:noFill/>
                </a:ln>
                <a:solidFill>
                  <a:srgbClr val="142944"/>
                </a:solidFill>
                <a:effectLst/>
                <a:uLnTx/>
                <a:uFillTx/>
                <a:latin typeface="Calibri"/>
              </a:rPr>
              <a:t>SANDRA KELLY</a:t>
            </a:r>
          </a:p>
        </p:txBody>
      </p:sp>
      <p:sp>
        <p:nvSpPr>
          <p:cNvPr id="86" name="Date Placeholder 2">
            <a:extLst>
              <a:ext uri="{FF2B5EF4-FFF2-40B4-BE49-F238E27FC236}">
                <a16:creationId xmlns:a16="http://schemas.microsoft.com/office/drawing/2014/main" id="{11278F13-7385-42E3-97A2-391AE7983E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87" name="Slide Number Placeholder 5">
            <a:extLst>
              <a:ext uri="{FF2B5EF4-FFF2-40B4-BE49-F238E27FC236}">
                <a16:creationId xmlns:a16="http://schemas.microsoft.com/office/drawing/2014/main" id="{3119DD8C-9230-4B38-B4FE-AA0011A0E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3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89" name="Picture 88" descr="Z:\A-Revenue and Fiscal Affairs\RFA logo banner final.jpg">
            <a:extLst>
              <a:ext uri="{FF2B5EF4-FFF2-40B4-BE49-F238E27FC236}">
                <a16:creationId xmlns:a16="http://schemas.microsoft.com/office/drawing/2014/main" id="{81E94A64-8B49-40AB-97F8-B6BC1B168271}"/>
              </a:ext>
            </a:extLst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620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8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29AD76E2-3B08-4C45-952C-7145E64D67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CE5B946B-9FEE-4EA5-A5B5-E754D138F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4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7" name="Picture 16" descr="Z:\A-Revenue and Fiscal Affairs\RFA logo banner final.jpg">
            <a:extLst>
              <a:ext uri="{FF2B5EF4-FFF2-40B4-BE49-F238E27FC236}">
                <a16:creationId xmlns:a16="http://schemas.microsoft.com/office/drawing/2014/main" id="{ED65A551-41E8-4137-9504-E0DF8CA6D4E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471D3A0-66D4-430B-AA97-69C40F045B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035" y="287272"/>
            <a:ext cx="6101929" cy="766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791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2">
            <a:extLst>
              <a:ext uri="{FF2B5EF4-FFF2-40B4-BE49-F238E27FC236}">
                <a16:creationId xmlns:a16="http://schemas.microsoft.com/office/drawing/2014/main" id="{7C3B1A00-0B51-4307-854D-802B108F81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5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2ADAEB0-7663-4147-B864-A5B0CE0B800B}"/>
              </a:ext>
            </a:extLst>
          </p:cNvPr>
          <p:cNvSpPr txBox="1">
            <a:spLocks/>
          </p:cNvSpPr>
          <p:nvPr/>
        </p:nvSpPr>
        <p:spPr>
          <a:xfrm>
            <a:off x="471488" y="633437"/>
            <a:ext cx="5143500" cy="732465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450"/>
              </a:spcBef>
            </a:pPr>
            <a:r>
              <a:rPr lang="en-US" sz="31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A</a:t>
            </a:r>
            <a:r>
              <a:rPr lang="en-US" sz="31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ccountability</a:t>
            </a:r>
            <a:r>
              <a:rPr lang="en-US" sz="31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 R</a:t>
            </a:r>
            <a:r>
              <a:rPr lang="en-US" sz="31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eport Summary</a:t>
            </a:r>
            <a:br>
              <a:rPr lang="en-US" sz="2175" cap="small" dirty="0">
                <a:solidFill>
                  <a:srgbClr val="1C3961"/>
                </a:solidFill>
                <a:latin typeface="Book Antiqua" panose="02040602050305030304" pitchFamily="18" charset="0"/>
              </a:rPr>
            </a:br>
            <a:r>
              <a:rPr lang="en-US" sz="27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FY 2019-20 A</a:t>
            </a:r>
            <a:r>
              <a:rPr lang="en-US" sz="27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ccomplishments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7E28C4-57B7-4DA6-BAFC-44D400454F65}"/>
              </a:ext>
            </a:extLst>
          </p:cNvPr>
          <p:cNvSpPr/>
          <p:nvPr/>
        </p:nvSpPr>
        <p:spPr>
          <a:xfrm>
            <a:off x="471488" y="1809706"/>
            <a:ext cx="5775200" cy="5778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lvl="1" defTabSz="514350">
              <a:spcBef>
                <a:spcPts val="281"/>
              </a:spcBef>
            </a:pPr>
            <a:r>
              <a:rPr lang="en-US" sz="2400" b="1" dirty="0">
                <a:solidFill>
                  <a:srgbClr val="002060"/>
                </a:solidFill>
                <a:latin typeface="Franklin Gothic Book" panose="020B0503020102020204" pitchFamily="34" charset="0"/>
              </a:rPr>
              <a:t>Statewide Aerial Imagery</a:t>
            </a:r>
          </a:p>
          <a:p>
            <a:pPr marL="603504" lvl="1" indent="-260604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Franklin Gothic Book" panose="020B0503020102020204" pitchFamily="34" charset="0"/>
              </a:rPr>
              <a:t>Successfully captured imagery for the entire state by March 2020</a:t>
            </a:r>
          </a:p>
          <a:p>
            <a:pPr marL="603504" lvl="1" indent="-260604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Franklin Gothic Book" panose="020B0503020102020204" pitchFamily="34" charset="0"/>
              </a:rPr>
              <a:t>Despite delays due to Covid-19, the quality control process should be complete by March 2021 in order to make the imagery available to state and local governments</a:t>
            </a:r>
          </a:p>
          <a:p>
            <a:pPr marL="603504" lvl="1" indent="-260604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Franklin Gothic Book" panose="020B0503020102020204" pitchFamily="34" charset="0"/>
              </a:rPr>
              <a:t>Obtained </a:t>
            </a: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approximately 70% of the funding commitments required from state agencies, local governments, and other stakeholders to support ongoing costs and maintain the program</a:t>
            </a:r>
            <a:endParaRPr lang="en-US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  <a:p>
            <a:pPr marL="257175" lvl="1" defTabSz="514350"/>
            <a:endParaRPr lang="en-US" sz="1350" b="1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  <a:p>
            <a:pPr marL="257175" lvl="1" defTabSz="514350">
              <a:spcBef>
                <a:spcPts val="281"/>
              </a:spcBef>
            </a:pPr>
            <a:r>
              <a:rPr lang="en-US" sz="2400" b="1" dirty="0" err="1">
                <a:solidFill>
                  <a:srgbClr val="002060"/>
                </a:solidFill>
                <a:latin typeface="Franklin Gothic Book" panose="020B0503020102020204" pitchFamily="34" charset="0"/>
              </a:rPr>
              <a:t>NextGeneration</a:t>
            </a:r>
            <a:r>
              <a:rPr lang="en-US" sz="2400" b="1" dirty="0">
                <a:solidFill>
                  <a:srgbClr val="002060"/>
                </a:solidFill>
                <a:latin typeface="Franklin Gothic Book" panose="020B0503020102020204" pitchFamily="34" charset="0"/>
              </a:rPr>
              <a:t> (NG) 9-1-1</a:t>
            </a:r>
          </a:p>
          <a:p>
            <a:pPr marL="603504" lvl="1" indent="-260604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Franklin Gothic Book" panose="020B0503020102020204" pitchFamily="34" charset="0"/>
              </a:rPr>
              <a:t>Awarded contract to Comtech, Inc. to develop, implement, and transition the state’s 9-1-1 services to Next Generation technology</a:t>
            </a:r>
          </a:p>
          <a:p>
            <a:pPr marL="603504" lvl="1" indent="-260604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Franklin Gothic Book" panose="020B0503020102020204" pitchFamily="34" charset="0"/>
              </a:rPr>
              <a:t>The first group of eight local 9-1-1 call centers should transition to the new technology in the summer of 2021</a:t>
            </a:r>
          </a:p>
        </p:txBody>
      </p:sp>
      <p:pic>
        <p:nvPicPr>
          <p:cNvPr id="13" name="Picture 12" descr="Z:\A-Revenue and Fiscal Affairs\RFA logo banner final.jpg">
            <a:extLst>
              <a:ext uri="{FF2B5EF4-FFF2-40B4-BE49-F238E27FC236}">
                <a16:creationId xmlns:a16="http://schemas.microsoft.com/office/drawing/2014/main" id="{20CF5F0E-79E5-4F71-BB40-E8D44230A67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5468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2">
            <a:extLst>
              <a:ext uri="{FF2B5EF4-FFF2-40B4-BE49-F238E27FC236}">
                <a16:creationId xmlns:a16="http://schemas.microsoft.com/office/drawing/2014/main" id="{7C3B1A00-0B51-4307-854D-802B108F81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6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2ADAEB0-7663-4147-B864-A5B0CE0B800B}"/>
              </a:ext>
            </a:extLst>
          </p:cNvPr>
          <p:cNvSpPr txBox="1">
            <a:spLocks/>
          </p:cNvSpPr>
          <p:nvPr/>
        </p:nvSpPr>
        <p:spPr>
          <a:xfrm>
            <a:off x="471488" y="633437"/>
            <a:ext cx="5143500" cy="732465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450"/>
              </a:spcBef>
            </a:pPr>
            <a:r>
              <a:rPr lang="en-US" sz="31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A</a:t>
            </a:r>
            <a:r>
              <a:rPr lang="en-US" sz="31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ccountability</a:t>
            </a:r>
            <a:r>
              <a:rPr lang="en-US" sz="31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 R</a:t>
            </a:r>
            <a:r>
              <a:rPr lang="en-US" sz="31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eport Summary</a:t>
            </a:r>
            <a:br>
              <a:rPr lang="en-US" sz="2175" cap="small" dirty="0">
                <a:solidFill>
                  <a:srgbClr val="1C3961"/>
                </a:solidFill>
                <a:latin typeface="Book Antiqua" panose="02040602050305030304" pitchFamily="18" charset="0"/>
              </a:rPr>
            </a:br>
            <a:r>
              <a:rPr lang="en-US" sz="27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FY 2019-20 A</a:t>
            </a:r>
            <a:r>
              <a:rPr lang="en-US" sz="27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ccomplishments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7E28C4-57B7-4DA6-BAFC-44D400454F65}"/>
              </a:ext>
            </a:extLst>
          </p:cNvPr>
          <p:cNvSpPr/>
          <p:nvPr/>
        </p:nvSpPr>
        <p:spPr>
          <a:xfrm>
            <a:off x="471488" y="1809706"/>
            <a:ext cx="5775200" cy="4705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6032" lvl="0" defTabSz="514350">
              <a:lnSpc>
                <a:spcPct val="110000"/>
              </a:lnSpc>
            </a:pPr>
            <a:r>
              <a:rPr lang="en-US" sz="2400" b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Safety, Integrity, and Security</a:t>
            </a:r>
          </a:p>
          <a:p>
            <a:pPr marL="603504" lvl="0" indent="-265176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Completed a third party risk assessment of IT infrastructure and internal processes</a:t>
            </a:r>
          </a:p>
          <a:p>
            <a:pPr marL="603504" lvl="0" indent="-265176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Implemented security action items for months one through six of the eighteen month roadmap</a:t>
            </a:r>
          </a:p>
          <a:p>
            <a:pPr marL="557213" lvl="0" indent="-214313" defTabSz="5143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1350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  <a:p>
            <a:pPr marL="256032" lvl="0" defTabSz="514350">
              <a:spcBef>
                <a:spcPts val="281"/>
              </a:spcBef>
            </a:pPr>
            <a:r>
              <a:rPr lang="en-US" sz="2400" b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Feasibility Study for Coordinated System of Care</a:t>
            </a:r>
          </a:p>
          <a:p>
            <a:pPr marL="603504" lvl="0" indent="-260604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Assisted partners in a feasibility study for South Carolina to create and sustain a coordinated system of care for children from birth until the age of 5 </a:t>
            </a:r>
          </a:p>
          <a:p>
            <a:pPr marL="603504" lvl="0" indent="-260604" defTabSz="514350"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Performed a gap analysis of data available to target and monitor programs and the calculated baselines for the program</a:t>
            </a:r>
          </a:p>
        </p:txBody>
      </p:sp>
      <p:pic>
        <p:nvPicPr>
          <p:cNvPr id="9" name="Picture 8" descr="Z:\A-Revenue and Fiscal Affairs\RFA logo banner final.jpg">
            <a:extLst>
              <a:ext uri="{FF2B5EF4-FFF2-40B4-BE49-F238E27FC236}">
                <a16:creationId xmlns:a16="http://schemas.microsoft.com/office/drawing/2014/main" id="{02728234-86B9-4284-8AE4-5D071FE7827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263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2">
            <a:extLst>
              <a:ext uri="{FF2B5EF4-FFF2-40B4-BE49-F238E27FC236}">
                <a16:creationId xmlns:a16="http://schemas.microsoft.com/office/drawing/2014/main" id="{7C3B1A00-0B51-4307-854D-802B108F81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7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2ADAEB0-7663-4147-B864-A5B0CE0B800B}"/>
              </a:ext>
            </a:extLst>
          </p:cNvPr>
          <p:cNvSpPr txBox="1">
            <a:spLocks/>
          </p:cNvSpPr>
          <p:nvPr/>
        </p:nvSpPr>
        <p:spPr>
          <a:xfrm>
            <a:off x="471488" y="633437"/>
            <a:ext cx="5143500" cy="732465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450"/>
              </a:spcBef>
            </a:pPr>
            <a:r>
              <a:rPr lang="en-US" sz="31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A</a:t>
            </a:r>
            <a:r>
              <a:rPr lang="en-US" sz="31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ccountability</a:t>
            </a:r>
            <a:r>
              <a:rPr lang="en-US" sz="31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 R</a:t>
            </a:r>
            <a:r>
              <a:rPr lang="en-US" sz="31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eport Summary</a:t>
            </a:r>
            <a:br>
              <a:rPr lang="en-US" sz="2175" cap="small" dirty="0">
                <a:solidFill>
                  <a:srgbClr val="1C3961"/>
                </a:solidFill>
                <a:latin typeface="Book Antiqua" panose="02040602050305030304" pitchFamily="18" charset="0"/>
              </a:rPr>
            </a:br>
            <a:r>
              <a:rPr lang="en-US" sz="27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FY 2019-20 A</a:t>
            </a:r>
            <a:r>
              <a:rPr lang="en-US" sz="27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ccomplishments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7E28C4-57B7-4DA6-BAFC-44D400454F65}"/>
              </a:ext>
            </a:extLst>
          </p:cNvPr>
          <p:cNvSpPr/>
          <p:nvPr/>
        </p:nvSpPr>
        <p:spPr>
          <a:xfrm>
            <a:off x="471488" y="1809706"/>
            <a:ext cx="6175892" cy="6005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6032" lvl="0" defTabSz="514350">
              <a:lnSpc>
                <a:spcPct val="110000"/>
              </a:lnSpc>
            </a:pPr>
            <a:r>
              <a:rPr lang="en-US" sz="2400" b="1" dirty="0">
                <a:solidFill>
                  <a:srgbClr val="1C3961"/>
                </a:solidFill>
                <a:latin typeface="Franklin Gothic Book" panose="020B0503020102020204" pitchFamily="34" charset="0"/>
              </a:rPr>
              <a:t>Education Funding Model</a:t>
            </a:r>
          </a:p>
          <a:p>
            <a:pPr marL="603504" lvl="0" indent="-260604" defTabSz="514350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Released the Education Funding Model Report and presented to the Senate Education Funding Reform Study Committee, school superintendents, school business officials, a college sponsored conference on education funding, and one local school district</a:t>
            </a:r>
          </a:p>
          <a:p>
            <a:pPr marL="603504" lvl="0" indent="-260604" defTabSz="5143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The premise of the model is that students drive the need for services, and different students may require different services </a:t>
            </a:r>
          </a:p>
          <a:p>
            <a:pPr marL="603504" lvl="0" indent="-260604" defTabSz="5143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The model attempts to: </a:t>
            </a:r>
          </a:p>
          <a:p>
            <a:pPr marL="900113" lvl="3" indent="-128588" defTabSz="5143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identify those services, </a:t>
            </a:r>
          </a:p>
          <a:p>
            <a:pPr marL="900113" lvl="3" indent="-128588" defTabSz="5143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estimate the cost of providing them,</a:t>
            </a:r>
          </a:p>
          <a:p>
            <a:pPr marL="900113" lvl="3" indent="-128588" defTabSz="5143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emphasize equity, and</a:t>
            </a:r>
          </a:p>
          <a:p>
            <a:pPr marL="900113" lvl="3" indent="-128588" defTabSz="5143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ensure budgeting transparency</a:t>
            </a:r>
          </a:p>
          <a:p>
            <a:pPr marL="603504" lvl="0" indent="-260604" defTabSz="5143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3961"/>
                </a:solidFill>
                <a:latin typeface="Franklin Gothic Book" panose="020B0503020102020204" pitchFamily="34" charset="0"/>
              </a:rPr>
              <a:t>The intent is to provide a framework of financial data and inputs based upon current education expenditures and allow policy makers to evaluate the impact of system changes on funding needs </a:t>
            </a:r>
          </a:p>
          <a:p>
            <a:pPr marL="557213" lvl="0" indent="-214313" defTabSz="5143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1350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9" name="Picture 8" descr="Z:\A-Revenue and Fiscal Affairs\RFA logo banner final.jpg">
            <a:extLst>
              <a:ext uri="{FF2B5EF4-FFF2-40B4-BE49-F238E27FC236}">
                <a16:creationId xmlns:a16="http://schemas.microsoft.com/office/drawing/2014/main" id="{C3462A63-EEC6-44AB-9C4B-70A03C4BE58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7101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2">
            <a:extLst>
              <a:ext uri="{FF2B5EF4-FFF2-40B4-BE49-F238E27FC236}">
                <a16:creationId xmlns:a16="http://schemas.microsoft.com/office/drawing/2014/main" id="{7C3B1A00-0B51-4307-854D-802B108F81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8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2ADAEB0-7663-4147-B864-A5B0CE0B800B}"/>
              </a:ext>
            </a:extLst>
          </p:cNvPr>
          <p:cNvSpPr txBox="1">
            <a:spLocks/>
          </p:cNvSpPr>
          <p:nvPr/>
        </p:nvSpPr>
        <p:spPr>
          <a:xfrm>
            <a:off x="471488" y="633437"/>
            <a:ext cx="5143500" cy="732465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450"/>
              </a:spcBef>
            </a:pPr>
            <a:r>
              <a:rPr lang="en-US" sz="31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A</a:t>
            </a:r>
            <a:r>
              <a:rPr lang="en-US" sz="31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ccountability</a:t>
            </a:r>
            <a:r>
              <a:rPr lang="en-US" sz="31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 R</a:t>
            </a:r>
            <a:r>
              <a:rPr lang="en-US" sz="31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eport Summary</a:t>
            </a:r>
            <a:br>
              <a:rPr lang="en-US" sz="2175" cap="small" dirty="0">
                <a:solidFill>
                  <a:srgbClr val="1C3961"/>
                </a:solidFill>
                <a:latin typeface="Book Antiqua" panose="02040602050305030304" pitchFamily="18" charset="0"/>
              </a:rPr>
            </a:br>
            <a:r>
              <a:rPr lang="en-US" sz="27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FY 2020-21 Goals</a:t>
            </a:r>
            <a:endParaRPr lang="en-US" sz="2700" cap="small" dirty="0">
              <a:solidFill>
                <a:srgbClr val="1C396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7E28C4-57B7-4DA6-BAFC-44D400454F65}"/>
              </a:ext>
            </a:extLst>
          </p:cNvPr>
          <p:cNvSpPr/>
          <p:nvPr/>
        </p:nvSpPr>
        <p:spPr>
          <a:xfrm>
            <a:off x="471487" y="1809706"/>
            <a:ext cx="5915025" cy="5178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3504" lvl="0" indent="-260604" defTabSz="514350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C3961"/>
                </a:solidFill>
                <a:latin typeface="Franklin Gothic Book" panose="020B0503020102020204" pitchFamily="34" charset="0"/>
              </a:rPr>
              <a:t>Deliver innovative, effective, and efficient customer service and information</a:t>
            </a:r>
          </a:p>
          <a:p>
            <a:pPr marL="603504" lvl="0" indent="-260604" defTabSz="5143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C3961"/>
                </a:solidFill>
                <a:latin typeface="Franklin Gothic Book" panose="020B0503020102020204" pitchFamily="34" charset="0"/>
              </a:rPr>
              <a:t>Improve the delivery of information and services through investments and innovation</a:t>
            </a:r>
          </a:p>
          <a:p>
            <a:pPr marL="603504" lvl="0" indent="-260604" defTabSz="5143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C3961"/>
                </a:solidFill>
                <a:latin typeface="Franklin Gothic Book" panose="020B0503020102020204" pitchFamily="34" charset="0"/>
              </a:rPr>
              <a:t>Ensure the security of our information technology infrastructure in order to protect the state’s information and resources</a:t>
            </a:r>
          </a:p>
          <a:p>
            <a:pPr marL="603504" lvl="0" indent="-260604" defTabSz="5143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C3961"/>
                </a:solidFill>
                <a:latin typeface="Franklin Gothic Book" panose="020B0503020102020204" pitchFamily="34" charset="0"/>
              </a:rPr>
              <a:t>Promote </a:t>
            </a:r>
            <a:r>
              <a:rPr lang="en-US" sz="24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a collaborative and knowledgeable work environment</a:t>
            </a:r>
          </a:p>
          <a:p>
            <a:pPr marL="342900" lvl="0" defTabSz="514350">
              <a:lnSpc>
                <a:spcPct val="110000"/>
              </a:lnSpc>
            </a:pPr>
            <a:endParaRPr lang="en-US" sz="1350" dirty="0">
              <a:solidFill>
                <a:srgbClr val="1C396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9" name="Picture 8" descr="Z:\A-Revenue and Fiscal Affairs\RFA logo banner final.jpg">
            <a:extLst>
              <a:ext uri="{FF2B5EF4-FFF2-40B4-BE49-F238E27FC236}">
                <a16:creationId xmlns:a16="http://schemas.microsoft.com/office/drawing/2014/main" id="{466CB4D5-204C-4EF7-8B74-D830CA8657F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8927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4752" y="102742"/>
            <a:ext cx="6627892" cy="892824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35356" y="184935"/>
            <a:ext cx="6512024" cy="8763855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F73F44CB-7F7C-4818-A4E1-910D05977A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236719"/>
            <a:ext cx="1543050" cy="273844"/>
          </a:xfrm>
        </p:spPr>
        <p:txBody>
          <a:bodyPr/>
          <a:lstStyle/>
          <a:p>
            <a:r>
              <a:rPr lang="en-US" sz="10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January 6, 2021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77D3C73-E1CF-4BF6-A045-400D244D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8270375"/>
            <a:ext cx="1543050" cy="205383"/>
          </a:xfrm>
        </p:spPr>
        <p:txBody>
          <a:bodyPr/>
          <a:lstStyle/>
          <a:p>
            <a:fld id="{5FB768C1-4BAA-41BB-91C6-7C9111748835}" type="slidenum">
              <a:rPr lang="en-US" sz="1000" b="1" i="1">
                <a:solidFill>
                  <a:srgbClr val="002060"/>
                </a:solidFill>
                <a:latin typeface="Book Antiqua" panose="02040602050305030304" pitchFamily="18" charset="0"/>
              </a:rPr>
              <a:t>9</a:t>
            </a:fld>
            <a:endParaRPr lang="en-US" sz="1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E121D02-EDAD-45FA-B8A1-F12C2593E7E5}"/>
              </a:ext>
            </a:extLst>
          </p:cNvPr>
          <p:cNvSpPr txBox="1">
            <a:spLocks/>
          </p:cNvSpPr>
          <p:nvPr/>
        </p:nvSpPr>
        <p:spPr>
          <a:xfrm>
            <a:off x="401781" y="839875"/>
            <a:ext cx="5392843" cy="7742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450"/>
              </a:spcBef>
            </a:pPr>
            <a:r>
              <a:rPr lang="en-US" sz="2600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FY2021-22 </a:t>
            </a:r>
            <a:r>
              <a:rPr lang="en-US" sz="2600" cap="small" dirty="0">
                <a:solidFill>
                  <a:srgbClr val="1C3961"/>
                </a:solidFill>
                <a:latin typeface="Franklin Gothic Medium" panose="020B0603020102020204" pitchFamily="34" charset="0"/>
              </a:rPr>
              <a:t>Budget Request Summary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B3A6380-12F5-4414-AA56-19A67BCBB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013060"/>
              </p:ext>
            </p:extLst>
          </p:nvPr>
        </p:nvGraphicFramePr>
        <p:xfrm>
          <a:off x="341054" y="2146280"/>
          <a:ext cx="6175892" cy="4502875"/>
        </p:xfrm>
        <a:graphic>
          <a:graphicData uri="http://schemas.openxmlformats.org/drawingml/2006/table">
            <a:tbl>
              <a:tblPr/>
              <a:tblGrid>
                <a:gridCol w="363193">
                  <a:extLst>
                    <a:ext uri="{9D8B030D-6E8A-4147-A177-3AD203B41FA5}">
                      <a16:colId xmlns:a16="http://schemas.microsoft.com/office/drawing/2014/main" val="1743675785"/>
                    </a:ext>
                  </a:extLst>
                </a:gridCol>
                <a:gridCol w="535911">
                  <a:extLst>
                    <a:ext uri="{9D8B030D-6E8A-4147-A177-3AD203B41FA5}">
                      <a16:colId xmlns:a16="http://schemas.microsoft.com/office/drawing/2014/main" val="3854240039"/>
                    </a:ext>
                  </a:extLst>
                </a:gridCol>
                <a:gridCol w="587566">
                  <a:extLst>
                    <a:ext uri="{9D8B030D-6E8A-4147-A177-3AD203B41FA5}">
                      <a16:colId xmlns:a16="http://schemas.microsoft.com/office/drawing/2014/main" val="3181680506"/>
                    </a:ext>
                  </a:extLst>
                </a:gridCol>
                <a:gridCol w="1097649">
                  <a:extLst>
                    <a:ext uri="{9D8B030D-6E8A-4147-A177-3AD203B41FA5}">
                      <a16:colId xmlns:a16="http://schemas.microsoft.com/office/drawing/2014/main" val="482254920"/>
                    </a:ext>
                  </a:extLst>
                </a:gridCol>
                <a:gridCol w="522997">
                  <a:extLst>
                    <a:ext uri="{9D8B030D-6E8A-4147-A177-3AD203B41FA5}">
                      <a16:colId xmlns:a16="http://schemas.microsoft.com/office/drawing/2014/main" val="2663721795"/>
                    </a:ext>
                  </a:extLst>
                </a:gridCol>
                <a:gridCol w="460045">
                  <a:extLst>
                    <a:ext uri="{9D8B030D-6E8A-4147-A177-3AD203B41FA5}">
                      <a16:colId xmlns:a16="http://schemas.microsoft.com/office/drawing/2014/main" val="1737690549"/>
                    </a:ext>
                  </a:extLst>
                </a:gridCol>
                <a:gridCol w="484258">
                  <a:extLst>
                    <a:ext uri="{9D8B030D-6E8A-4147-A177-3AD203B41FA5}">
                      <a16:colId xmlns:a16="http://schemas.microsoft.com/office/drawing/2014/main" val="2127765881"/>
                    </a:ext>
                  </a:extLst>
                </a:gridCol>
                <a:gridCol w="426147">
                  <a:extLst>
                    <a:ext uri="{9D8B030D-6E8A-4147-A177-3AD203B41FA5}">
                      <a16:colId xmlns:a16="http://schemas.microsoft.com/office/drawing/2014/main" val="3259980926"/>
                    </a:ext>
                  </a:extLst>
                </a:gridCol>
                <a:gridCol w="484258">
                  <a:extLst>
                    <a:ext uri="{9D8B030D-6E8A-4147-A177-3AD203B41FA5}">
                      <a16:colId xmlns:a16="http://schemas.microsoft.com/office/drawing/2014/main" val="1546829206"/>
                    </a:ext>
                  </a:extLst>
                </a:gridCol>
                <a:gridCol w="303467">
                  <a:extLst>
                    <a:ext uri="{9D8B030D-6E8A-4147-A177-3AD203B41FA5}">
                      <a16:colId xmlns:a16="http://schemas.microsoft.com/office/drawing/2014/main" val="2259463320"/>
                    </a:ext>
                  </a:extLst>
                </a:gridCol>
                <a:gridCol w="303467">
                  <a:extLst>
                    <a:ext uri="{9D8B030D-6E8A-4147-A177-3AD203B41FA5}">
                      <a16:colId xmlns:a16="http://schemas.microsoft.com/office/drawing/2014/main" val="2113885084"/>
                    </a:ext>
                  </a:extLst>
                </a:gridCol>
                <a:gridCol w="303467">
                  <a:extLst>
                    <a:ext uri="{9D8B030D-6E8A-4147-A177-3AD203B41FA5}">
                      <a16:colId xmlns:a16="http://schemas.microsoft.com/office/drawing/2014/main" val="2310447476"/>
                    </a:ext>
                  </a:extLst>
                </a:gridCol>
                <a:gridCol w="303467">
                  <a:extLst>
                    <a:ext uri="{9D8B030D-6E8A-4147-A177-3AD203B41FA5}">
                      <a16:colId xmlns:a16="http://schemas.microsoft.com/office/drawing/2014/main" val="992910286"/>
                    </a:ext>
                  </a:extLst>
                </a:gridCol>
              </a:tblGrid>
              <a:tr h="115458">
                <a:tc gridSpan="13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21-22 Budget Priorities Summary</a:t>
                      </a:r>
                    </a:p>
                  </a:txBody>
                  <a:tcPr marL="5071" marR="5071" marT="507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401798"/>
                  </a:ext>
                </a:extLst>
              </a:tr>
              <a:tr h="110210">
                <a:tc gridSpan="13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Agency Name</a:t>
                      </a:r>
                    </a:p>
                  </a:txBody>
                  <a:tcPr marL="5071" marR="5071" marT="507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164897"/>
                  </a:ext>
                </a:extLst>
              </a:tr>
              <a:tr h="110210">
                <a:tc gridSpan="4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Priorities</a:t>
                      </a:r>
                    </a:p>
                  </a:txBody>
                  <a:tcPr marL="5071" marR="5071" marT="507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Funding</a:t>
                      </a:r>
                    </a:p>
                  </a:txBody>
                  <a:tcPr marL="5071" marR="5071" marT="50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FTEs</a:t>
                      </a:r>
                    </a:p>
                  </a:txBody>
                  <a:tcPr marL="5071" marR="5071" marT="50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291967"/>
                  </a:ext>
                </a:extLst>
              </a:tr>
              <a:tr h="74523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No.</a:t>
                      </a:r>
                    </a:p>
                  </a:txBody>
                  <a:tcPr marL="5071" marR="5071" marT="507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Type (recurring/ non-recurring /other funds adjustment/ federal funds adjustment)</a:t>
                      </a:r>
                    </a:p>
                  </a:txBody>
                  <a:tcPr marL="5071" marR="5071" marT="50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Title</a:t>
                      </a:r>
                    </a:p>
                  </a:txBody>
                  <a:tcPr marL="5071" marR="5071" marT="50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Description</a:t>
                      </a:r>
                    </a:p>
                  </a:txBody>
                  <a:tcPr marL="5071" marR="5071" marT="50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Recurring</a:t>
                      </a:r>
                    </a:p>
                  </a:txBody>
                  <a:tcPr marL="5071" marR="5071" marT="507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 - Recurring</a:t>
                      </a:r>
                    </a:p>
                  </a:txBody>
                  <a:tcPr marL="5071" marR="5071" marT="507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5071" marR="5071" marT="50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5071" marR="5071" marT="50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071" marR="5071" marT="50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</a:t>
                      </a:r>
                    </a:p>
                  </a:txBody>
                  <a:tcPr marL="5071" marR="5071" marT="507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5071" marR="5071" marT="50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5071" marR="5071" marT="50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071" marR="5071" marT="50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4185356"/>
                  </a:ext>
                </a:extLst>
              </a:tr>
              <a:tr h="66126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71" marR="5071" marT="50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 Funds Adjustment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NG9-1-1 Grant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 cost reimbursable grant awarded through March 2022 for statewide transition to NG9-1-1 technology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2,308,315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2,308,315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809692"/>
                  </a:ext>
                </a:extLst>
              </a:tr>
              <a:tr h="78721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71" marR="5071" marT="50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Funds Adjustment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 Wireless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9-1-1 Authorization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Temporary increase in the SC Wireless 9-1-1 program expenditures during the first three years' statewide implementation of NG9-1-1 technology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13,000,000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13,000,000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30669"/>
                  </a:ext>
                </a:extLst>
              </a:tr>
              <a:tr h="78721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071" marR="5071" marT="50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 Funds Adjustment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Longitudinal Data System Grant (through DOE)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 subgrant awarded by SC Dept. of Education to RFA to perform work on the State Longitudinal Data System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177,659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177,659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2088831"/>
                  </a:ext>
                </a:extLst>
              </a:tr>
              <a:tr h="65601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071" marR="5071" marT="50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Funds Adjustment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Expanded Program Services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Continued investments to support and secure IT assets and provide expanded customer services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500,000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500,000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1436562"/>
                  </a:ext>
                </a:extLst>
              </a:tr>
              <a:tr h="530059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071" marR="5071" marT="50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Funds FTE Adjustment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FTEs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Other Fund FTEs (no funds requested) to allow flexibility in acquiring additional contractual work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71" marR="5071" marT="5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548157"/>
                  </a:ext>
                </a:extLst>
              </a:tr>
            </a:tbl>
          </a:graphicData>
        </a:graphic>
      </p:graphicFrame>
      <p:pic>
        <p:nvPicPr>
          <p:cNvPr id="16" name="Picture 15" descr="Z:\A-Revenue and Fiscal Affairs\RFA logo banner final.jpg">
            <a:extLst>
              <a:ext uri="{FF2B5EF4-FFF2-40B4-BE49-F238E27FC236}">
                <a16:creationId xmlns:a16="http://schemas.microsoft.com/office/drawing/2014/main" id="{BEA967CD-6C1E-45A8-B3D7-9B448777EC3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6" y="8236720"/>
            <a:ext cx="2348188" cy="273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0346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10529</TotalTime>
  <Words>1411</Words>
  <Application>Microsoft Office PowerPoint</Application>
  <PresentationFormat>On-screen Show (4:3)</PresentationFormat>
  <Paragraphs>293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Book Antiqua</vt:lpstr>
      <vt:lpstr>Calibri</vt:lpstr>
      <vt:lpstr>Calibri Light</vt:lpstr>
      <vt:lpstr>Courier New</vt:lpstr>
      <vt:lpstr>Franklin Gothic Book</vt:lpstr>
      <vt:lpstr>Franklin Gothic Medium</vt:lpstr>
      <vt:lpstr>Times New Roman</vt:lpstr>
      <vt:lpstr>Office Theme</vt:lpstr>
      <vt:lpstr>PowerPoint Presentation</vt:lpstr>
      <vt:lpstr>Agency Attendees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South Carolina  Revenue And Fiscal Affairs Office  </vt:lpstr>
    </vt:vector>
  </TitlesOfParts>
  <Company>Revenue &amp; Fiscal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Athey</dc:creator>
  <cp:lastModifiedBy>Paul Athey</cp:lastModifiedBy>
  <cp:revision>440</cp:revision>
  <cp:lastPrinted>2020-12-22T13:46:27Z</cp:lastPrinted>
  <dcterms:created xsi:type="dcterms:W3CDTF">2017-10-30T14:10:42Z</dcterms:created>
  <dcterms:modified xsi:type="dcterms:W3CDTF">2020-12-22T14:00:24Z</dcterms:modified>
</cp:coreProperties>
</file>